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x="18288000" cy="10287000"/>
  <p:notesSz cx="6858000" cy="9144000"/>
  <p:embeddedFontLst>
    <p:embeddedFont>
      <p:font typeface="Canva Sans" panose="020B0604020202020204" charset="0"/>
      <p:regular r:id="rId20"/>
    </p:embeddedFont>
    <p:embeddedFont>
      <p:font typeface="Canva Sans Bold" panose="020B0604020202020204" charset="0"/>
      <p:regular r:id="rId21"/>
    </p:embeddedFont>
    <p:embeddedFont>
      <p:font typeface="DM Sans" pitchFamily="2" charset="0"/>
      <p:regular r:id="rId22"/>
    </p:embeddedFont>
    <p:embeddedFont>
      <p:font typeface="DM Sans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40" y="20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jpe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sv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png>
</file>

<file path=ppt/media/image59.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18" Type="http://schemas.openxmlformats.org/officeDocument/2006/relationships/image" Target="../media/image17.svg"/><Relationship Id="rId26" Type="http://schemas.openxmlformats.org/officeDocument/2006/relationships/image" Target="../media/image25.sv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16.png"/><Relationship Id="rId25" Type="http://schemas.openxmlformats.org/officeDocument/2006/relationships/image" Target="../media/image24.png"/><Relationship Id="rId2" Type="http://schemas.openxmlformats.org/officeDocument/2006/relationships/image" Target="../media/image1.png"/><Relationship Id="rId16" Type="http://schemas.openxmlformats.org/officeDocument/2006/relationships/image" Target="../media/image15.svg"/><Relationship Id="rId20" Type="http://schemas.openxmlformats.org/officeDocument/2006/relationships/image" Target="../media/image19.svg"/><Relationship Id="rId29"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24" Type="http://schemas.openxmlformats.org/officeDocument/2006/relationships/image" Target="../media/image23.sv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28" Type="http://schemas.openxmlformats.org/officeDocument/2006/relationships/image" Target="../media/image27.svg"/><Relationship Id="rId10" Type="http://schemas.openxmlformats.org/officeDocument/2006/relationships/image" Target="../media/image9.svg"/><Relationship Id="rId19" Type="http://schemas.openxmlformats.org/officeDocument/2006/relationships/image" Target="../media/image18.png"/><Relationship Id="rId4" Type="http://schemas.openxmlformats.org/officeDocument/2006/relationships/image" Target="../media/image3.svg"/><Relationship Id="rId9" Type="http://schemas.openxmlformats.org/officeDocument/2006/relationships/image" Target="../media/image8.png"/><Relationship Id="rId14" Type="http://schemas.openxmlformats.org/officeDocument/2006/relationships/image" Target="../media/image13.svg"/><Relationship Id="rId22" Type="http://schemas.openxmlformats.org/officeDocument/2006/relationships/image" Target="../media/image21.svg"/><Relationship Id="rId27" Type="http://schemas.openxmlformats.org/officeDocument/2006/relationships/image" Target="../media/image26.png"/><Relationship Id="rId30" Type="http://schemas.openxmlformats.org/officeDocument/2006/relationships/image" Target="../media/image29.svg"/></Relationships>
</file>

<file path=ppt/slides/_rels/slide1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4.svg"/></Relationships>
</file>

<file path=ppt/slides/_rels/slide11.xml.rels><?xml version="1.0" encoding="UTF-8" standalone="yes"?>
<Relationships xmlns="http://schemas.openxmlformats.org/package/2006/relationships"><Relationship Id="rId8" Type="http://schemas.openxmlformats.org/officeDocument/2006/relationships/image" Target="../media/image50.svg"/><Relationship Id="rId13" Type="http://schemas.openxmlformats.org/officeDocument/2006/relationships/image" Target="../media/image53.png"/><Relationship Id="rId3" Type="http://schemas.openxmlformats.org/officeDocument/2006/relationships/image" Target="../media/image45.png"/><Relationship Id="rId7" Type="http://schemas.openxmlformats.org/officeDocument/2006/relationships/image" Target="../media/image49.png"/><Relationship Id="rId12" Type="http://schemas.openxmlformats.org/officeDocument/2006/relationships/image" Target="../media/image42.svg"/><Relationship Id="rId2" Type="http://schemas.openxmlformats.org/officeDocument/2006/relationships/image" Target="../media/image1.png"/><Relationship Id="rId16" Type="http://schemas.openxmlformats.org/officeDocument/2006/relationships/image" Target="../media/image56.svg"/><Relationship Id="rId1" Type="http://schemas.openxmlformats.org/officeDocument/2006/relationships/slideLayout" Target="../slideLayouts/slideLayout7.xml"/><Relationship Id="rId6" Type="http://schemas.openxmlformats.org/officeDocument/2006/relationships/image" Target="../media/image48.svg"/><Relationship Id="rId11" Type="http://schemas.openxmlformats.org/officeDocument/2006/relationships/image" Target="../media/image41.png"/><Relationship Id="rId5" Type="http://schemas.openxmlformats.org/officeDocument/2006/relationships/image" Target="../media/image47.png"/><Relationship Id="rId15" Type="http://schemas.openxmlformats.org/officeDocument/2006/relationships/image" Target="../media/image55.png"/><Relationship Id="rId10" Type="http://schemas.openxmlformats.org/officeDocument/2006/relationships/image" Target="../media/image52.svg"/><Relationship Id="rId4" Type="http://schemas.openxmlformats.org/officeDocument/2006/relationships/image" Target="../media/image46.svg"/><Relationship Id="rId9" Type="http://schemas.openxmlformats.org/officeDocument/2006/relationships/image" Target="../media/image51.png"/><Relationship Id="rId14" Type="http://schemas.openxmlformats.org/officeDocument/2006/relationships/image" Target="../media/image54.svg"/></Relationships>
</file>

<file path=ppt/slides/_rels/slide12.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18" Type="http://schemas.openxmlformats.org/officeDocument/2006/relationships/image" Target="../media/image17.svg"/><Relationship Id="rId26" Type="http://schemas.openxmlformats.org/officeDocument/2006/relationships/image" Target="../media/image23.sv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16.png"/><Relationship Id="rId25" Type="http://schemas.openxmlformats.org/officeDocument/2006/relationships/image" Target="../media/image22.png"/><Relationship Id="rId2" Type="http://schemas.openxmlformats.org/officeDocument/2006/relationships/image" Target="../media/image1.png"/><Relationship Id="rId16" Type="http://schemas.openxmlformats.org/officeDocument/2006/relationships/image" Target="../media/image15.svg"/><Relationship Id="rId20" Type="http://schemas.openxmlformats.org/officeDocument/2006/relationships/image" Target="../media/image19.svg"/><Relationship Id="rId1" Type="http://schemas.openxmlformats.org/officeDocument/2006/relationships/slideLayout" Target="../slideLayouts/slideLayout7.xml"/><Relationship Id="rId6" Type="http://schemas.openxmlformats.org/officeDocument/2006/relationships/image" Target="../media/image27.svg"/><Relationship Id="rId11" Type="http://schemas.openxmlformats.org/officeDocument/2006/relationships/image" Target="../media/image10.png"/><Relationship Id="rId24" Type="http://schemas.openxmlformats.org/officeDocument/2006/relationships/image" Target="../media/image29.svg"/><Relationship Id="rId5" Type="http://schemas.openxmlformats.org/officeDocument/2006/relationships/image" Target="../media/image26.png"/><Relationship Id="rId15" Type="http://schemas.openxmlformats.org/officeDocument/2006/relationships/image" Target="../media/image14.png"/><Relationship Id="rId23" Type="http://schemas.openxmlformats.org/officeDocument/2006/relationships/image" Target="../media/image28.png"/><Relationship Id="rId28" Type="http://schemas.openxmlformats.org/officeDocument/2006/relationships/image" Target="../media/image25.svg"/><Relationship Id="rId10" Type="http://schemas.openxmlformats.org/officeDocument/2006/relationships/image" Target="../media/image9.svg"/><Relationship Id="rId19" Type="http://schemas.openxmlformats.org/officeDocument/2006/relationships/image" Target="../media/image18.png"/><Relationship Id="rId4" Type="http://schemas.openxmlformats.org/officeDocument/2006/relationships/image" Target="../media/image3.svg"/><Relationship Id="rId9" Type="http://schemas.openxmlformats.org/officeDocument/2006/relationships/image" Target="../media/image8.png"/><Relationship Id="rId14" Type="http://schemas.openxmlformats.org/officeDocument/2006/relationships/image" Target="../media/image13.svg"/><Relationship Id="rId22" Type="http://schemas.openxmlformats.org/officeDocument/2006/relationships/image" Target="../media/image21.svg"/><Relationship Id="rId27"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28.png"/><Relationship Id="rId3" Type="http://schemas.openxmlformats.org/officeDocument/2006/relationships/image" Target="../media/image58.png"/><Relationship Id="rId7" Type="http://schemas.openxmlformats.org/officeDocument/2006/relationships/image" Target="../media/image8.png"/><Relationship Id="rId12" Type="http://schemas.openxmlformats.org/officeDocument/2006/relationships/image" Target="../media/image19.svg"/><Relationship Id="rId2" Type="http://schemas.openxmlformats.org/officeDocument/2006/relationships/image" Target="../media/image1.png"/><Relationship Id="rId16" Type="http://schemas.openxmlformats.org/officeDocument/2006/relationships/image" Target="../media/image25.sv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8.png"/><Relationship Id="rId5" Type="http://schemas.openxmlformats.org/officeDocument/2006/relationships/image" Target="../media/image6.png"/><Relationship Id="rId15" Type="http://schemas.openxmlformats.org/officeDocument/2006/relationships/image" Target="../media/image24.png"/><Relationship Id="rId10" Type="http://schemas.openxmlformats.org/officeDocument/2006/relationships/image" Target="../media/image13.svg"/><Relationship Id="rId4" Type="http://schemas.openxmlformats.org/officeDocument/2006/relationships/image" Target="../media/image59.svg"/><Relationship Id="rId9" Type="http://schemas.openxmlformats.org/officeDocument/2006/relationships/image" Target="../media/image12.png"/><Relationship Id="rId14" Type="http://schemas.openxmlformats.org/officeDocument/2006/relationships/image" Target="../media/image29.svg"/></Relationships>
</file>

<file path=ppt/slides/_rels/slide15.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18" Type="http://schemas.openxmlformats.org/officeDocument/2006/relationships/image" Target="../media/image17.svg"/><Relationship Id="rId26" Type="http://schemas.openxmlformats.org/officeDocument/2006/relationships/image" Target="../media/image23.sv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16.png"/><Relationship Id="rId25" Type="http://schemas.openxmlformats.org/officeDocument/2006/relationships/image" Target="../media/image22.png"/><Relationship Id="rId2" Type="http://schemas.openxmlformats.org/officeDocument/2006/relationships/image" Target="../media/image1.png"/><Relationship Id="rId16" Type="http://schemas.openxmlformats.org/officeDocument/2006/relationships/image" Target="../media/image15.svg"/><Relationship Id="rId20" Type="http://schemas.openxmlformats.org/officeDocument/2006/relationships/image" Target="../media/image19.svg"/><Relationship Id="rId1" Type="http://schemas.openxmlformats.org/officeDocument/2006/relationships/slideLayout" Target="../slideLayouts/slideLayout7.xml"/><Relationship Id="rId6" Type="http://schemas.openxmlformats.org/officeDocument/2006/relationships/image" Target="../media/image27.svg"/><Relationship Id="rId11" Type="http://schemas.openxmlformats.org/officeDocument/2006/relationships/image" Target="../media/image10.png"/><Relationship Id="rId24" Type="http://schemas.openxmlformats.org/officeDocument/2006/relationships/image" Target="../media/image29.svg"/><Relationship Id="rId5" Type="http://schemas.openxmlformats.org/officeDocument/2006/relationships/image" Target="../media/image26.png"/><Relationship Id="rId15" Type="http://schemas.openxmlformats.org/officeDocument/2006/relationships/image" Target="../media/image14.png"/><Relationship Id="rId23" Type="http://schemas.openxmlformats.org/officeDocument/2006/relationships/image" Target="../media/image28.png"/><Relationship Id="rId28" Type="http://schemas.openxmlformats.org/officeDocument/2006/relationships/image" Target="../media/image25.svg"/><Relationship Id="rId10" Type="http://schemas.openxmlformats.org/officeDocument/2006/relationships/image" Target="../media/image9.svg"/><Relationship Id="rId19" Type="http://schemas.openxmlformats.org/officeDocument/2006/relationships/image" Target="../media/image18.png"/><Relationship Id="rId4" Type="http://schemas.openxmlformats.org/officeDocument/2006/relationships/image" Target="../media/image3.svg"/><Relationship Id="rId9" Type="http://schemas.openxmlformats.org/officeDocument/2006/relationships/image" Target="../media/image8.png"/><Relationship Id="rId14" Type="http://schemas.openxmlformats.org/officeDocument/2006/relationships/image" Target="../media/image13.svg"/><Relationship Id="rId22" Type="http://schemas.openxmlformats.org/officeDocument/2006/relationships/image" Target="../media/image21.svg"/><Relationship Id="rId27" Type="http://schemas.openxmlformats.org/officeDocument/2006/relationships/image" Target="../media/image24.png"/></Relationships>
</file>

<file path=ppt/slides/_rels/slide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7.svg"/><Relationship Id="rId7" Type="http://schemas.openxmlformats.org/officeDocument/2006/relationships/image" Target="../media/image13.svg"/><Relationship Id="rId12" Type="http://schemas.openxmlformats.org/officeDocument/2006/relationships/image" Target="../media/image30.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23.svg"/><Relationship Id="rId5" Type="http://schemas.openxmlformats.org/officeDocument/2006/relationships/image" Target="../media/image9.svg"/><Relationship Id="rId10" Type="http://schemas.openxmlformats.org/officeDocument/2006/relationships/image" Target="../media/image22.png"/><Relationship Id="rId4" Type="http://schemas.openxmlformats.org/officeDocument/2006/relationships/image" Target="../media/image8.png"/><Relationship Id="rId9" Type="http://schemas.openxmlformats.org/officeDocument/2006/relationships/image" Target="../media/image19.svg"/></Relationships>
</file>

<file path=ppt/slides/_rels/slide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6.png"/><Relationship Id="rId7"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25.svg"/><Relationship Id="rId4" Type="http://schemas.openxmlformats.org/officeDocument/2006/relationships/image" Target="../media/image27.svg"/><Relationship Id="rId9"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19.sv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23.sv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19.svg"/></Relationships>
</file>

<file path=ppt/slides/_rels/slide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38.svg"/><Relationship Id="rId4" Type="http://schemas.openxmlformats.org/officeDocument/2006/relationships/image" Target="../media/image37.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23.svg"/></Relationships>
</file>

<file path=ppt/slides/_rels/slide9.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8.png"/><Relationship Id="rId18" Type="http://schemas.openxmlformats.org/officeDocument/2006/relationships/image" Target="../media/image25.svg"/><Relationship Id="rId3" Type="http://schemas.openxmlformats.org/officeDocument/2006/relationships/image" Target="../media/image2.png"/><Relationship Id="rId21" Type="http://schemas.openxmlformats.org/officeDocument/2006/relationships/image" Target="../media/image41.png"/><Relationship Id="rId7" Type="http://schemas.openxmlformats.org/officeDocument/2006/relationships/image" Target="../media/image8.png"/><Relationship Id="rId12" Type="http://schemas.openxmlformats.org/officeDocument/2006/relationships/image" Target="../media/image15.svg"/><Relationship Id="rId17" Type="http://schemas.openxmlformats.org/officeDocument/2006/relationships/image" Target="../media/image24.png"/><Relationship Id="rId2" Type="http://schemas.openxmlformats.org/officeDocument/2006/relationships/image" Target="../media/image1.png"/><Relationship Id="rId16" Type="http://schemas.openxmlformats.org/officeDocument/2006/relationships/image" Target="../media/image29.svg"/><Relationship Id="rId20" Type="http://schemas.openxmlformats.org/officeDocument/2006/relationships/image" Target="../media/image40.sv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4.png"/><Relationship Id="rId5" Type="http://schemas.openxmlformats.org/officeDocument/2006/relationships/image" Target="../media/image6.png"/><Relationship Id="rId15" Type="http://schemas.openxmlformats.org/officeDocument/2006/relationships/image" Target="../media/image28.png"/><Relationship Id="rId10" Type="http://schemas.openxmlformats.org/officeDocument/2006/relationships/image" Target="../media/image13.svg"/><Relationship Id="rId19" Type="http://schemas.openxmlformats.org/officeDocument/2006/relationships/image" Target="../media/image39.png"/><Relationship Id="rId4" Type="http://schemas.openxmlformats.org/officeDocument/2006/relationships/image" Target="../media/image3.svg"/><Relationship Id="rId9" Type="http://schemas.openxmlformats.org/officeDocument/2006/relationships/image" Target="../media/image12.png"/><Relationship Id="rId14" Type="http://schemas.openxmlformats.org/officeDocument/2006/relationships/image" Target="../media/image19.svg"/><Relationship Id="rId22" Type="http://schemas.openxmlformats.org/officeDocument/2006/relationships/image" Target="../media/image4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2329398" y="8614893"/>
            <a:ext cx="4899948" cy="3344214"/>
          </a:xfrm>
          <a:custGeom>
            <a:avLst/>
            <a:gdLst/>
            <a:ahLst/>
            <a:cxnLst/>
            <a:rect l="l" t="t" r="r" b="b"/>
            <a:pathLst>
              <a:path w="4899948" h="3344214">
                <a:moveTo>
                  <a:pt x="0" y="0"/>
                </a:moveTo>
                <a:lnTo>
                  <a:pt x="4899947" y="0"/>
                </a:lnTo>
                <a:lnTo>
                  <a:pt x="4899947" y="3344214"/>
                </a:lnTo>
                <a:lnTo>
                  <a:pt x="0" y="33442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14236705" y="6409875"/>
            <a:ext cx="724985" cy="920616"/>
          </a:xfrm>
          <a:custGeom>
            <a:avLst/>
            <a:gdLst/>
            <a:ahLst/>
            <a:cxnLst/>
            <a:rect l="l" t="t" r="r" b="b"/>
            <a:pathLst>
              <a:path w="724985" h="920616">
                <a:moveTo>
                  <a:pt x="0" y="0"/>
                </a:moveTo>
                <a:lnTo>
                  <a:pt x="724986" y="0"/>
                </a:lnTo>
                <a:lnTo>
                  <a:pt x="724986" y="920616"/>
                </a:lnTo>
                <a:lnTo>
                  <a:pt x="0" y="9206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14215205" y="8540136"/>
            <a:ext cx="4602314" cy="3618569"/>
          </a:xfrm>
          <a:custGeom>
            <a:avLst/>
            <a:gdLst/>
            <a:ahLst/>
            <a:cxnLst/>
            <a:rect l="l" t="t" r="r" b="b"/>
            <a:pathLst>
              <a:path w="4602314" h="3618569">
                <a:moveTo>
                  <a:pt x="0" y="0"/>
                </a:moveTo>
                <a:lnTo>
                  <a:pt x="4602314" y="0"/>
                </a:lnTo>
                <a:lnTo>
                  <a:pt x="4602314" y="3618570"/>
                </a:lnTo>
                <a:lnTo>
                  <a:pt x="0" y="3618570"/>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6" name="Freeform 6"/>
          <p:cNvSpPr/>
          <p:nvPr/>
        </p:nvSpPr>
        <p:spPr>
          <a:xfrm>
            <a:off x="-674156" y="-1072630"/>
            <a:ext cx="4899948" cy="3068592"/>
          </a:xfrm>
          <a:custGeom>
            <a:avLst/>
            <a:gdLst/>
            <a:ahLst/>
            <a:cxnLst/>
            <a:rect l="l" t="t" r="r" b="b"/>
            <a:pathLst>
              <a:path w="4899948" h="3068592">
                <a:moveTo>
                  <a:pt x="0" y="0"/>
                </a:moveTo>
                <a:lnTo>
                  <a:pt x="4899948" y="0"/>
                </a:lnTo>
                <a:lnTo>
                  <a:pt x="4899948" y="3068592"/>
                </a:lnTo>
                <a:lnTo>
                  <a:pt x="0" y="3068592"/>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
        <p:nvSpPr>
          <p:cNvPr id="7" name="Freeform 7"/>
          <p:cNvSpPr/>
          <p:nvPr/>
        </p:nvSpPr>
        <p:spPr>
          <a:xfrm>
            <a:off x="12686214" y="-2578193"/>
            <a:ext cx="4292424" cy="3870986"/>
          </a:xfrm>
          <a:custGeom>
            <a:avLst/>
            <a:gdLst/>
            <a:ahLst/>
            <a:cxnLst/>
            <a:rect l="l" t="t" r="r" b="b"/>
            <a:pathLst>
              <a:path w="4292424" h="3870986">
                <a:moveTo>
                  <a:pt x="0" y="0"/>
                </a:moveTo>
                <a:lnTo>
                  <a:pt x="4292424" y="0"/>
                </a:lnTo>
                <a:lnTo>
                  <a:pt x="4292424" y="3870986"/>
                </a:lnTo>
                <a:lnTo>
                  <a:pt x="0" y="3870986"/>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IN"/>
          </a:p>
        </p:txBody>
      </p:sp>
      <p:sp>
        <p:nvSpPr>
          <p:cNvPr id="8" name="TextBox 8"/>
          <p:cNvSpPr txBox="1"/>
          <p:nvPr/>
        </p:nvSpPr>
        <p:spPr>
          <a:xfrm>
            <a:off x="2853351" y="8718197"/>
            <a:ext cx="12581299" cy="577941"/>
          </a:xfrm>
          <a:prstGeom prst="rect">
            <a:avLst/>
          </a:prstGeom>
        </p:spPr>
        <p:txBody>
          <a:bodyPr lIns="0" tIns="0" rIns="0" bIns="0" rtlCol="0" anchor="t">
            <a:spAutoFit/>
          </a:bodyPr>
          <a:lstStyle/>
          <a:p>
            <a:pPr algn="ctr">
              <a:lnSpc>
                <a:spcPts val="4381"/>
              </a:lnSpc>
            </a:pPr>
            <a:r>
              <a:rPr lang="en-US" sz="4381" spc="-87">
                <a:solidFill>
                  <a:srgbClr val="000000"/>
                </a:solidFill>
                <a:latin typeface="DM Sans Bold"/>
                <a:ea typeface="DM Sans Bold"/>
                <a:cs typeface="DM Sans Bold"/>
                <a:sym typeface="DM Sans Bold"/>
              </a:rPr>
              <a:t>Mohammed Amaanuddin (1604-21-733-108)</a:t>
            </a:r>
          </a:p>
        </p:txBody>
      </p:sp>
      <p:sp>
        <p:nvSpPr>
          <p:cNvPr id="9" name="Freeform 9"/>
          <p:cNvSpPr/>
          <p:nvPr/>
        </p:nvSpPr>
        <p:spPr>
          <a:xfrm>
            <a:off x="10138935" y="9258300"/>
            <a:ext cx="4076270" cy="2863579"/>
          </a:xfrm>
          <a:custGeom>
            <a:avLst/>
            <a:gdLst/>
            <a:ahLst/>
            <a:cxnLst/>
            <a:rect l="l" t="t" r="r" b="b"/>
            <a:pathLst>
              <a:path w="4076270" h="2863579">
                <a:moveTo>
                  <a:pt x="0" y="0"/>
                </a:moveTo>
                <a:lnTo>
                  <a:pt x="4076270" y="0"/>
                </a:lnTo>
                <a:lnTo>
                  <a:pt x="4076270" y="2863579"/>
                </a:lnTo>
                <a:lnTo>
                  <a:pt x="0" y="2863579"/>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IN"/>
          </a:p>
        </p:txBody>
      </p:sp>
      <p:sp>
        <p:nvSpPr>
          <p:cNvPr id="10" name="Freeform 10"/>
          <p:cNvSpPr/>
          <p:nvPr/>
        </p:nvSpPr>
        <p:spPr>
          <a:xfrm>
            <a:off x="7409323" y="-2700100"/>
            <a:ext cx="5493058" cy="4114800"/>
          </a:xfrm>
          <a:custGeom>
            <a:avLst/>
            <a:gdLst/>
            <a:ahLst/>
            <a:cxnLst/>
            <a:rect l="l" t="t" r="r" b="b"/>
            <a:pathLst>
              <a:path w="5493058" h="4114800">
                <a:moveTo>
                  <a:pt x="0" y="0"/>
                </a:moveTo>
                <a:lnTo>
                  <a:pt x="5493058" y="0"/>
                </a:lnTo>
                <a:lnTo>
                  <a:pt x="5493058" y="4114800"/>
                </a:lnTo>
                <a:lnTo>
                  <a:pt x="0" y="4114800"/>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1" name="Freeform 11"/>
          <p:cNvSpPr/>
          <p:nvPr/>
        </p:nvSpPr>
        <p:spPr>
          <a:xfrm rot="4747568">
            <a:off x="-2972342" y="3665317"/>
            <a:ext cx="4896097" cy="2735694"/>
          </a:xfrm>
          <a:custGeom>
            <a:avLst/>
            <a:gdLst/>
            <a:ahLst/>
            <a:cxnLst/>
            <a:rect l="l" t="t" r="r" b="b"/>
            <a:pathLst>
              <a:path w="4896097" h="2735694">
                <a:moveTo>
                  <a:pt x="0" y="0"/>
                </a:moveTo>
                <a:lnTo>
                  <a:pt x="4896097" y="0"/>
                </a:lnTo>
                <a:lnTo>
                  <a:pt x="4896097" y="2735694"/>
                </a:lnTo>
                <a:lnTo>
                  <a:pt x="0" y="2735694"/>
                </a:lnTo>
                <a:lnTo>
                  <a:pt x="0" y="0"/>
                </a:lnTo>
                <a:close/>
              </a:path>
            </a:pathLst>
          </a:custGeom>
          <a:blipFill>
            <a:blip r:embed="rId17">
              <a:extLst>
                <a:ext uri="{96DAC541-7B7A-43D3-8B79-37D633B846F1}">
                  <asvg:svgBlip xmlns:asvg="http://schemas.microsoft.com/office/drawing/2016/SVG/main" r:embed="rId18"/>
                </a:ext>
              </a:extLst>
            </a:blip>
            <a:stretch>
              <a:fillRect/>
            </a:stretch>
          </a:blipFill>
          <a:ln cap="sq">
            <a:noFill/>
            <a:prstDash val="solid"/>
            <a:miter/>
          </a:ln>
        </p:spPr>
        <p:txBody>
          <a:bodyPr/>
          <a:lstStyle/>
          <a:p>
            <a:endParaRPr lang="en-IN"/>
          </a:p>
        </p:txBody>
      </p:sp>
      <p:sp>
        <p:nvSpPr>
          <p:cNvPr id="12" name="Freeform 12"/>
          <p:cNvSpPr/>
          <p:nvPr/>
        </p:nvSpPr>
        <p:spPr>
          <a:xfrm>
            <a:off x="4831481" y="-1626507"/>
            <a:ext cx="2892762" cy="2919301"/>
          </a:xfrm>
          <a:custGeom>
            <a:avLst/>
            <a:gdLst/>
            <a:ahLst/>
            <a:cxnLst/>
            <a:rect l="l" t="t" r="r" b="b"/>
            <a:pathLst>
              <a:path w="2892762" h="2919301">
                <a:moveTo>
                  <a:pt x="0" y="0"/>
                </a:moveTo>
                <a:lnTo>
                  <a:pt x="2892761" y="0"/>
                </a:lnTo>
                <a:lnTo>
                  <a:pt x="2892761" y="2919300"/>
                </a:lnTo>
                <a:lnTo>
                  <a:pt x="0" y="2919300"/>
                </a:lnTo>
                <a:lnTo>
                  <a:pt x="0" y="0"/>
                </a:lnTo>
                <a:close/>
              </a:path>
            </a:pathLst>
          </a:custGeom>
          <a:blipFill>
            <a:blip r:embed="rId19">
              <a:extLst>
                <a:ext uri="{96DAC541-7B7A-43D3-8B79-37D633B846F1}">
                  <asvg:svgBlip xmlns:asvg="http://schemas.microsoft.com/office/drawing/2016/SVG/main" r:embed="rId20"/>
                </a:ext>
              </a:extLst>
            </a:blip>
            <a:stretch>
              <a:fillRect/>
            </a:stretch>
          </a:blipFill>
          <a:ln cap="sq">
            <a:noFill/>
            <a:prstDash val="solid"/>
            <a:miter/>
          </a:ln>
        </p:spPr>
        <p:txBody>
          <a:bodyPr/>
          <a:lstStyle/>
          <a:p>
            <a:endParaRPr lang="en-IN"/>
          </a:p>
        </p:txBody>
      </p:sp>
      <p:sp>
        <p:nvSpPr>
          <p:cNvPr id="13" name="Freeform 13"/>
          <p:cNvSpPr/>
          <p:nvPr/>
        </p:nvSpPr>
        <p:spPr>
          <a:xfrm>
            <a:off x="17259300" y="2262342"/>
            <a:ext cx="3575541" cy="3575541"/>
          </a:xfrm>
          <a:custGeom>
            <a:avLst/>
            <a:gdLst/>
            <a:ahLst/>
            <a:cxnLst/>
            <a:rect l="l" t="t" r="r" b="b"/>
            <a:pathLst>
              <a:path w="3575541" h="3575541">
                <a:moveTo>
                  <a:pt x="0" y="0"/>
                </a:moveTo>
                <a:lnTo>
                  <a:pt x="3575541" y="0"/>
                </a:lnTo>
                <a:lnTo>
                  <a:pt x="3575541" y="3575541"/>
                </a:lnTo>
                <a:lnTo>
                  <a:pt x="0" y="3575541"/>
                </a:lnTo>
                <a:lnTo>
                  <a:pt x="0" y="0"/>
                </a:lnTo>
                <a:close/>
              </a:path>
            </a:pathLst>
          </a:custGeom>
          <a:blipFill>
            <a:blip r:embed="rId21">
              <a:extLst>
                <a:ext uri="{96DAC541-7B7A-43D3-8B79-37D633B846F1}">
                  <asvg:svgBlip xmlns:asvg="http://schemas.microsoft.com/office/drawing/2016/SVG/main" r:embed="rId22"/>
                </a:ext>
              </a:extLst>
            </a:blip>
            <a:stretch>
              <a:fillRect/>
            </a:stretch>
          </a:blipFill>
          <a:ln cap="sq">
            <a:noFill/>
            <a:prstDash val="solid"/>
            <a:miter/>
          </a:ln>
        </p:spPr>
        <p:txBody>
          <a:bodyPr/>
          <a:lstStyle/>
          <a:p>
            <a:endParaRPr lang="en-IN"/>
          </a:p>
        </p:txBody>
      </p:sp>
      <p:sp>
        <p:nvSpPr>
          <p:cNvPr id="14" name="Freeform 14"/>
          <p:cNvSpPr/>
          <p:nvPr/>
        </p:nvSpPr>
        <p:spPr>
          <a:xfrm rot="-5282649">
            <a:off x="16440369" y="6970869"/>
            <a:ext cx="3382987" cy="1154444"/>
          </a:xfrm>
          <a:custGeom>
            <a:avLst/>
            <a:gdLst/>
            <a:ahLst/>
            <a:cxnLst/>
            <a:rect l="l" t="t" r="r" b="b"/>
            <a:pathLst>
              <a:path w="3382987" h="1154444">
                <a:moveTo>
                  <a:pt x="0" y="0"/>
                </a:moveTo>
                <a:lnTo>
                  <a:pt x="3382987" y="0"/>
                </a:lnTo>
                <a:lnTo>
                  <a:pt x="3382987" y="1154445"/>
                </a:lnTo>
                <a:lnTo>
                  <a:pt x="0" y="1154445"/>
                </a:lnTo>
                <a:lnTo>
                  <a:pt x="0" y="0"/>
                </a:lnTo>
                <a:close/>
              </a:path>
            </a:pathLst>
          </a:custGeom>
          <a:blipFill>
            <a:blip r:embed="rId23">
              <a:extLst>
                <a:ext uri="{96DAC541-7B7A-43D3-8B79-37D633B846F1}">
                  <asvg:svgBlip xmlns:asvg="http://schemas.microsoft.com/office/drawing/2016/SVG/main" r:embed="rId24"/>
                </a:ext>
              </a:extLst>
            </a:blip>
            <a:stretch>
              <a:fillRect/>
            </a:stretch>
          </a:blipFill>
          <a:ln cap="sq">
            <a:noFill/>
            <a:prstDash val="solid"/>
            <a:miter/>
          </a:ln>
        </p:spPr>
        <p:txBody>
          <a:bodyPr/>
          <a:lstStyle/>
          <a:p>
            <a:endParaRPr lang="en-IN"/>
          </a:p>
        </p:txBody>
      </p:sp>
      <p:sp>
        <p:nvSpPr>
          <p:cNvPr id="15" name="Freeform 15"/>
          <p:cNvSpPr/>
          <p:nvPr/>
        </p:nvSpPr>
        <p:spPr>
          <a:xfrm>
            <a:off x="16978638" y="-642644"/>
            <a:ext cx="3104522" cy="3342688"/>
          </a:xfrm>
          <a:custGeom>
            <a:avLst/>
            <a:gdLst/>
            <a:ahLst/>
            <a:cxnLst/>
            <a:rect l="l" t="t" r="r" b="b"/>
            <a:pathLst>
              <a:path w="3104522" h="3342688">
                <a:moveTo>
                  <a:pt x="0" y="0"/>
                </a:moveTo>
                <a:lnTo>
                  <a:pt x="3104522" y="0"/>
                </a:lnTo>
                <a:lnTo>
                  <a:pt x="3104522" y="3342688"/>
                </a:lnTo>
                <a:lnTo>
                  <a:pt x="0" y="3342688"/>
                </a:lnTo>
                <a:lnTo>
                  <a:pt x="0" y="0"/>
                </a:lnTo>
                <a:close/>
              </a:path>
            </a:pathLst>
          </a:custGeom>
          <a:blipFill>
            <a:blip r:embed="rId25">
              <a:extLst>
                <a:ext uri="{96DAC541-7B7A-43D3-8B79-37D633B846F1}">
                  <asvg:svgBlip xmlns:asvg="http://schemas.microsoft.com/office/drawing/2016/SVG/main" r:embed="rId26"/>
                </a:ext>
              </a:extLst>
            </a:blip>
            <a:stretch>
              <a:fillRect/>
            </a:stretch>
          </a:blipFill>
          <a:ln cap="sq">
            <a:noFill/>
            <a:prstDash val="solid"/>
            <a:miter/>
          </a:ln>
        </p:spPr>
        <p:txBody>
          <a:bodyPr/>
          <a:lstStyle/>
          <a:p>
            <a:endParaRPr lang="en-IN"/>
          </a:p>
        </p:txBody>
      </p:sp>
      <p:sp>
        <p:nvSpPr>
          <p:cNvPr id="16" name="TextBox 16"/>
          <p:cNvSpPr txBox="1"/>
          <p:nvPr/>
        </p:nvSpPr>
        <p:spPr>
          <a:xfrm>
            <a:off x="3688802" y="1732530"/>
            <a:ext cx="10910396" cy="3200970"/>
          </a:xfrm>
          <a:prstGeom prst="rect">
            <a:avLst/>
          </a:prstGeom>
        </p:spPr>
        <p:txBody>
          <a:bodyPr lIns="0" tIns="0" rIns="0" bIns="0" rtlCol="0" anchor="t">
            <a:spAutoFit/>
          </a:bodyPr>
          <a:lstStyle/>
          <a:p>
            <a:pPr algn="ctr">
              <a:lnSpc>
                <a:spcPts val="12218"/>
              </a:lnSpc>
            </a:pPr>
            <a:r>
              <a:rPr lang="en-US" sz="12998">
                <a:solidFill>
                  <a:srgbClr val="000000"/>
                </a:solidFill>
                <a:latin typeface="DM Sans Bold"/>
                <a:ea typeface="DM Sans Bold"/>
                <a:cs typeface="DM Sans Bold"/>
                <a:sym typeface="DM Sans Bold"/>
              </a:rPr>
              <a:t>Project presentation</a:t>
            </a:r>
          </a:p>
        </p:txBody>
      </p:sp>
      <p:sp>
        <p:nvSpPr>
          <p:cNvPr id="17" name="TextBox 17"/>
          <p:cNvSpPr txBox="1"/>
          <p:nvPr/>
        </p:nvSpPr>
        <p:spPr>
          <a:xfrm>
            <a:off x="2799889" y="6841132"/>
            <a:ext cx="12581299" cy="583686"/>
          </a:xfrm>
          <a:prstGeom prst="rect">
            <a:avLst/>
          </a:prstGeom>
        </p:spPr>
        <p:txBody>
          <a:bodyPr lIns="0" tIns="0" rIns="0" bIns="0" rtlCol="0" anchor="t">
            <a:spAutoFit/>
          </a:bodyPr>
          <a:lstStyle/>
          <a:p>
            <a:pPr algn="ctr">
              <a:lnSpc>
                <a:spcPts val="4381"/>
              </a:lnSpc>
            </a:pPr>
            <a:r>
              <a:rPr lang="en-US" sz="4381" spc="-87" dirty="0">
                <a:solidFill>
                  <a:srgbClr val="000000"/>
                </a:solidFill>
                <a:latin typeface="DM Sans Bold"/>
                <a:ea typeface="DM Sans Bold"/>
                <a:cs typeface="DM Sans Bold"/>
                <a:sym typeface="DM Sans Bold"/>
              </a:rPr>
              <a:t>Mohd Abdul Aleem (1604-21-733-110)</a:t>
            </a:r>
          </a:p>
        </p:txBody>
      </p:sp>
      <p:sp>
        <p:nvSpPr>
          <p:cNvPr id="18" name="Freeform 18"/>
          <p:cNvSpPr/>
          <p:nvPr/>
        </p:nvSpPr>
        <p:spPr>
          <a:xfrm>
            <a:off x="4737926" y="2576219"/>
            <a:ext cx="724985" cy="920616"/>
          </a:xfrm>
          <a:custGeom>
            <a:avLst/>
            <a:gdLst/>
            <a:ahLst/>
            <a:cxnLst/>
            <a:rect l="l" t="t" r="r" b="b"/>
            <a:pathLst>
              <a:path w="724985" h="920616">
                <a:moveTo>
                  <a:pt x="0" y="0"/>
                </a:moveTo>
                <a:lnTo>
                  <a:pt x="724985" y="0"/>
                </a:lnTo>
                <a:lnTo>
                  <a:pt x="724985" y="920616"/>
                </a:lnTo>
                <a:lnTo>
                  <a:pt x="0" y="9206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9" name="TextBox 19"/>
          <p:cNvSpPr txBox="1"/>
          <p:nvPr/>
        </p:nvSpPr>
        <p:spPr>
          <a:xfrm>
            <a:off x="2799889" y="5285925"/>
            <a:ext cx="12581299" cy="577941"/>
          </a:xfrm>
          <a:prstGeom prst="rect">
            <a:avLst/>
          </a:prstGeom>
        </p:spPr>
        <p:txBody>
          <a:bodyPr lIns="0" tIns="0" rIns="0" bIns="0" rtlCol="0" anchor="t">
            <a:spAutoFit/>
          </a:bodyPr>
          <a:lstStyle/>
          <a:p>
            <a:pPr algn="ctr">
              <a:lnSpc>
                <a:spcPts val="4381"/>
              </a:lnSpc>
            </a:pPr>
            <a:r>
              <a:rPr lang="en-US" sz="4381" spc="-87">
                <a:solidFill>
                  <a:srgbClr val="000000"/>
                </a:solidFill>
                <a:latin typeface="DM Sans Bold"/>
                <a:ea typeface="DM Sans Bold"/>
                <a:cs typeface="DM Sans Bold"/>
                <a:sym typeface="DM Sans Bold"/>
              </a:rPr>
              <a:t>YT Sprint</a:t>
            </a:r>
          </a:p>
        </p:txBody>
      </p:sp>
      <p:sp>
        <p:nvSpPr>
          <p:cNvPr id="20" name="TextBox 20"/>
          <p:cNvSpPr txBox="1"/>
          <p:nvPr/>
        </p:nvSpPr>
        <p:spPr>
          <a:xfrm>
            <a:off x="2799889" y="7781023"/>
            <a:ext cx="12581299" cy="577941"/>
          </a:xfrm>
          <a:prstGeom prst="rect">
            <a:avLst/>
          </a:prstGeom>
        </p:spPr>
        <p:txBody>
          <a:bodyPr lIns="0" tIns="0" rIns="0" bIns="0" rtlCol="0" anchor="t">
            <a:spAutoFit/>
          </a:bodyPr>
          <a:lstStyle/>
          <a:p>
            <a:pPr algn="ctr">
              <a:lnSpc>
                <a:spcPts val="4381"/>
              </a:lnSpc>
            </a:pPr>
            <a:r>
              <a:rPr lang="en-US" sz="4381" spc="-87">
                <a:solidFill>
                  <a:srgbClr val="000000"/>
                </a:solidFill>
                <a:latin typeface="DM Sans Bold"/>
                <a:ea typeface="DM Sans Bold"/>
                <a:cs typeface="DM Sans Bold"/>
                <a:sym typeface="DM Sans Bold"/>
              </a:rPr>
              <a:t>Mohammed Fasiuddin (1604-21-733-109)</a:t>
            </a:r>
          </a:p>
        </p:txBody>
      </p:sp>
      <p:sp>
        <p:nvSpPr>
          <p:cNvPr id="21" name="Freeform 21"/>
          <p:cNvSpPr/>
          <p:nvPr/>
        </p:nvSpPr>
        <p:spPr>
          <a:xfrm>
            <a:off x="6030709" y="9258300"/>
            <a:ext cx="3059829" cy="751049"/>
          </a:xfrm>
          <a:custGeom>
            <a:avLst/>
            <a:gdLst/>
            <a:ahLst/>
            <a:cxnLst/>
            <a:rect l="l" t="t" r="r" b="b"/>
            <a:pathLst>
              <a:path w="3059829" h="751049">
                <a:moveTo>
                  <a:pt x="0" y="0"/>
                </a:moveTo>
                <a:lnTo>
                  <a:pt x="3059829" y="0"/>
                </a:lnTo>
                <a:lnTo>
                  <a:pt x="3059829" y="751049"/>
                </a:lnTo>
                <a:lnTo>
                  <a:pt x="0" y="751049"/>
                </a:lnTo>
                <a:lnTo>
                  <a:pt x="0" y="0"/>
                </a:lnTo>
                <a:close/>
              </a:path>
            </a:pathLst>
          </a:custGeom>
          <a:blipFill>
            <a:blip r:embed="rId27">
              <a:extLst>
                <a:ext uri="{96DAC541-7B7A-43D3-8B79-37D633B846F1}">
                  <asvg:svgBlip xmlns:asvg="http://schemas.microsoft.com/office/drawing/2016/SVG/main" r:embed="rId28"/>
                </a:ext>
              </a:extLst>
            </a:blip>
            <a:stretch>
              <a:fillRect/>
            </a:stretch>
          </a:blipFill>
        </p:spPr>
        <p:txBody>
          <a:bodyPr/>
          <a:lstStyle/>
          <a:p>
            <a:endParaRPr lang="en-IN"/>
          </a:p>
        </p:txBody>
      </p:sp>
      <p:sp>
        <p:nvSpPr>
          <p:cNvPr id="22" name="Freeform 22"/>
          <p:cNvSpPr/>
          <p:nvPr/>
        </p:nvSpPr>
        <p:spPr>
          <a:xfrm>
            <a:off x="2570549" y="9093737"/>
            <a:ext cx="2587020" cy="2386526"/>
          </a:xfrm>
          <a:custGeom>
            <a:avLst/>
            <a:gdLst/>
            <a:ahLst/>
            <a:cxnLst/>
            <a:rect l="l" t="t" r="r" b="b"/>
            <a:pathLst>
              <a:path w="2587020" h="2386526">
                <a:moveTo>
                  <a:pt x="0" y="0"/>
                </a:moveTo>
                <a:lnTo>
                  <a:pt x="2587020" y="0"/>
                </a:lnTo>
                <a:lnTo>
                  <a:pt x="2587020" y="2386526"/>
                </a:lnTo>
                <a:lnTo>
                  <a:pt x="0" y="2386526"/>
                </a:lnTo>
                <a:lnTo>
                  <a:pt x="0" y="0"/>
                </a:lnTo>
                <a:close/>
              </a:path>
            </a:pathLst>
          </a:custGeom>
          <a:blipFill>
            <a:blip r:embed="rId29">
              <a:extLst>
                <a:ext uri="{96DAC541-7B7A-43D3-8B79-37D633B846F1}">
                  <asvg:svgBlip xmlns:asvg="http://schemas.microsoft.com/office/drawing/2016/SVG/main" r:embed="rId30"/>
                </a:ext>
              </a:extLst>
            </a:blip>
            <a:stretch>
              <a:fillRect/>
            </a:stretch>
          </a:blipFill>
          <a:ln cap="sq">
            <a:noFill/>
            <a:prstDash val="solid"/>
            <a:miter/>
          </a:ln>
        </p:spPr>
        <p:txBody>
          <a:bodyPr/>
          <a:lstStyle/>
          <a:p>
            <a:endParaRPr lang="en-IN"/>
          </a:p>
        </p:txBody>
      </p:sp>
      <p:sp>
        <p:nvSpPr>
          <p:cNvPr id="23" name="TextBox 23"/>
          <p:cNvSpPr txBox="1"/>
          <p:nvPr/>
        </p:nvSpPr>
        <p:spPr>
          <a:xfrm>
            <a:off x="2799889" y="6163767"/>
            <a:ext cx="12581299" cy="583686"/>
          </a:xfrm>
          <a:prstGeom prst="rect">
            <a:avLst/>
          </a:prstGeom>
        </p:spPr>
        <p:txBody>
          <a:bodyPr lIns="0" tIns="0" rIns="0" bIns="0" rtlCol="0" anchor="t">
            <a:spAutoFit/>
          </a:bodyPr>
          <a:lstStyle/>
          <a:p>
            <a:pPr algn="ctr">
              <a:lnSpc>
                <a:spcPts val="4381"/>
              </a:lnSpc>
            </a:pPr>
            <a:r>
              <a:rPr lang="en-US" sz="4381" spc="-87" dirty="0">
                <a:solidFill>
                  <a:srgbClr val="000000"/>
                </a:solidFill>
                <a:latin typeface="DM Sans Bold"/>
                <a:ea typeface="DM Sans Bold"/>
                <a:cs typeface="DM Sans Bold"/>
                <a:sym typeface="DM Sans Bold"/>
              </a:rPr>
              <a:t>by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11502157" y="1028700"/>
            <a:ext cx="5757143" cy="5736208"/>
          </a:xfrm>
          <a:custGeom>
            <a:avLst/>
            <a:gdLst/>
            <a:ahLst/>
            <a:cxnLst/>
            <a:rect l="l" t="t" r="r" b="b"/>
            <a:pathLst>
              <a:path w="5757143" h="5736208">
                <a:moveTo>
                  <a:pt x="0" y="0"/>
                </a:moveTo>
                <a:lnTo>
                  <a:pt x="5757143" y="0"/>
                </a:lnTo>
                <a:lnTo>
                  <a:pt x="5757143" y="5736208"/>
                </a:lnTo>
                <a:lnTo>
                  <a:pt x="0" y="57362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1028700" y="857250"/>
            <a:ext cx="7489174" cy="1566516"/>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ea typeface="Canva Sans Bold"/>
                <a:cs typeface="Canva Sans Bold"/>
                <a:sym typeface="Canva Sans Bold"/>
              </a:rPr>
              <a:t>Metrics Used</a:t>
            </a:r>
          </a:p>
        </p:txBody>
      </p:sp>
      <p:sp>
        <p:nvSpPr>
          <p:cNvPr id="5" name="TextBox 5"/>
          <p:cNvSpPr txBox="1"/>
          <p:nvPr/>
        </p:nvSpPr>
        <p:spPr>
          <a:xfrm>
            <a:off x="665558" y="2721934"/>
            <a:ext cx="10420625" cy="6156348"/>
          </a:xfrm>
          <a:prstGeom prst="rect">
            <a:avLst/>
          </a:prstGeom>
        </p:spPr>
        <p:txBody>
          <a:bodyPr lIns="0" tIns="0" rIns="0" bIns="0" rtlCol="0" anchor="t">
            <a:spAutoFit/>
          </a:bodyPr>
          <a:lstStyle/>
          <a:p>
            <a:pPr marL="690881" lvl="1" indent="-345440" algn="ctr">
              <a:lnSpc>
                <a:spcPts val="4480"/>
              </a:lnSpc>
              <a:buFont typeface="Arial"/>
              <a:buChar char="•"/>
            </a:pPr>
            <a:r>
              <a:rPr lang="en-US" sz="3200">
                <a:solidFill>
                  <a:srgbClr val="000000"/>
                </a:solidFill>
                <a:latin typeface="Canva Sans"/>
                <a:ea typeface="Canva Sans"/>
                <a:cs typeface="Canva Sans"/>
                <a:sym typeface="Canva Sans"/>
              </a:rPr>
              <a:t>Accuracy: The system's ability to correctly identify and summarize the main points of a video.</a:t>
            </a:r>
          </a:p>
          <a:p>
            <a:pPr marL="690881" lvl="1" indent="-345440" algn="ctr">
              <a:lnSpc>
                <a:spcPts val="4480"/>
              </a:lnSpc>
              <a:buFont typeface="Arial"/>
              <a:buChar char="•"/>
            </a:pPr>
            <a:r>
              <a:rPr lang="en-US" sz="3200">
                <a:solidFill>
                  <a:srgbClr val="000000"/>
                </a:solidFill>
                <a:latin typeface="Canva Sans"/>
                <a:ea typeface="Canva Sans"/>
                <a:cs typeface="Canva Sans"/>
                <a:sym typeface="Canva Sans"/>
              </a:rPr>
              <a:t>Fluency: How well the generated summary reads, in terms of grammar and coherence.</a:t>
            </a:r>
          </a:p>
          <a:p>
            <a:pPr marL="690881" lvl="1" indent="-345440" algn="ctr">
              <a:lnSpc>
                <a:spcPts val="4480"/>
              </a:lnSpc>
              <a:buFont typeface="Arial"/>
              <a:buChar char="•"/>
            </a:pPr>
            <a:r>
              <a:rPr lang="en-US" sz="3200">
                <a:solidFill>
                  <a:srgbClr val="000000"/>
                </a:solidFill>
                <a:latin typeface="Canva Sans"/>
                <a:ea typeface="Canva Sans"/>
                <a:cs typeface="Canva Sans"/>
                <a:sym typeface="Canva Sans"/>
              </a:rPr>
              <a:t>Time Efficiency: The speed at which the system can generate a summary, particularly for longer videos.</a:t>
            </a:r>
          </a:p>
          <a:p>
            <a:pPr marL="690881" lvl="1" indent="-345440" algn="ctr">
              <a:lnSpc>
                <a:spcPts val="4480"/>
              </a:lnSpc>
              <a:buFont typeface="Arial"/>
              <a:buChar char="•"/>
            </a:pPr>
            <a:r>
              <a:rPr lang="en-US" sz="3200">
                <a:solidFill>
                  <a:srgbClr val="000000"/>
                </a:solidFill>
                <a:latin typeface="Canva Sans"/>
                <a:ea typeface="Canva Sans"/>
                <a:cs typeface="Canva Sans"/>
                <a:sym typeface="Canva Sans"/>
              </a:rPr>
              <a:t>User Satisfaction: Feedback from users regarding the usability and effectiveness of the summaries</a:t>
            </a:r>
          </a:p>
          <a:p>
            <a:pPr algn="ctr">
              <a:lnSpc>
                <a:spcPts val="4480"/>
              </a:lnSpc>
            </a:pPr>
            <a:endParaRPr lang="en-US" sz="3200">
              <a:solidFill>
                <a:srgbClr val="000000"/>
              </a:solidFill>
              <a:latin typeface="Canva Sans"/>
              <a:ea typeface="Canva Sans"/>
              <a:cs typeface="Canva Sans"/>
              <a:sym typeface="Canv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grpSp>
        <p:nvGrpSpPr>
          <p:cNvPr id="3" name="Group 3"/>
          <p:cNvGrpSpPr/>
          <p:nvPr/>
        </p:nvGrpSpPr>
        <p:grpSpPr>
          <a:xfrm>
            <a:off x="11672061" y="1025292"/>
            <a:ext cx="5587239" cy="2662922"/>
            <a:chOff x="0" y="0"/>
            <a:chExt cx="2065940" cy="984643"/>
          </a:xfrm>
        </p:grpSpPr>
        <p:sp>
          <p:nvSpPr>
            <p:cNvPr id="4" name="Freeform 4"/>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5" name="TextBox 5"/>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11672061" y="3808631"/>
            <a:ext cx="5587239" cy="2662922"/>
            <a:chOff x="0" y="0"/>
            <a:chExt cx="2065940" cy="984643"/>
          </a:xfrm>
        </p:grpSpPr>
        <p:sp>
          <p:nvSpPr>
            <p:cNvPr id="7" name="Freeform 7"/>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8" name="TextBox 8"/>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9" name="Group 9"/>
          <p:cNvGrpSpPr/>
          <p:nvPr/>
        </p:nvGrpSpPr>
        <p:grpSpPr>
          <a:xfrm>
            <a:off x="11672061" y="6595378"/>
            <a:ext cx="5587239" cy="2662922"/>
            <a:chOff x="0" y="0"/>
            <a:chExt cx="2065940" cy="984643"/>
          </a:xfrm>
        </p:grpSpPr>
        <p:sp>
          <p:nvSpPr>
            <p:cNvPr id="10" name="Freeform 10"/>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11" name="TextBox 11"/>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2" name="Group 12"/>
          <p:cNvGrpSpPr/>
          <p:nvPr/>
        </p:nvGrpSpPr>
        <p:grpSpPr>
          <a:xfrm>
            <a:off x="1028700" y="1028700"/>
            <a:ext cx="5587239" cy="2662922"/>
            <a:chOff x="0" y="0"/>
            <a:chExt cx="2065940" cy="984643"/>
          </a:xfrm>
        </p:grpSpPr>
        <p:sp>
          <p:nvSpPr>
            <p:cNvPr id="13" name="Freeform 13"/>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14" name="TextBox 14"/>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5" name="Group 15"/>
          <p:cNvGrpSpPr/>
          <p:nvPr/>
        </p:nvGrpSpPr>
        <p:grpSpPr>
          <a:xfrm>
            <a:off x="1028700" y="3812039"/>
            <a:ext cx="5587239" cy="2662922"/>
            <a:chOff x="0" y="0"/>
            <a:chExt cx="2065940" cy="984643"/>
          </a:xfrm>
        </p:grpSpPr>
        <p:sp>
          <p:nvSpPr>
            <p:cNvPr id="16" name="Freeform 16"/>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17" name="TextBox 17"/>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8" name="Group 18"/>
          <p:cNvGrpSpPr/>
          <p:nvPr/>
        </p:nvGrpSpPr>
        <p:grpSpPr>
          <a:xfrm>
            <a:off x="1028700" y="6598786"/>
            <a:ext cx="5587239" cy="2662922"/>
            <a:chOff x="0" y="0"/>
            <a:chExt cx="2065940" cy="984643"/>
          </a:xfrm>
        </p:grpSpPr>
        <p:sp>
          <p:nvSpPr>
            <p:cNvPr id="19" name="Freeform 19"/>
            <p:cNvSpPr/>
            <p:nvPr/>
          </p:nvSpPr>
          <p:spPr>
            <a:xfrm>
              <a:off x="0" y="0"/>
              <a:ext cx="2065940" cy="984643"/>
            </a:xfrm>
            <a:custGeom>
              <a:avLst/>
              <a:gdLst/>
              <a:ahLst/>
              <a:cxnLst/>
              <a:rect l="l" t="t" r="r" b="b"/>
              <a:pathLst>
                <a:path w="2065940" h="984643">
                  <a:moveTo>
                    <a:pt x="20785" y="0"/>
                  </a:moveTo>
                  <a:lnTo>
                    <a:pt x="2045156" y="0"/>
                  </a:lnTo>
                  <a:cubicBezTo>
                    <a:pt x="2056635" y="0"/>
                    <a:pt x="2065940" y="9306"/>
                    <a:pt x="2065940" y="20785"/>
                  </a:cubicBezTo>
                  <a:lnTo>
                    <a:pt x="2065940" y="963859"/>
                  </a:lnTo>
                  <a:cubicBezTo>
                    <a:pt x="2065940" y="975338"/>
                    <a:pt x="2056635" y="984643"/>
                    <a:pt x="2045156" y="984643"/>
                  </a:cubicBezTo>
                  <a:lnTo>
                    <a:pt x="20785" y="984643"/>
                  </a:lnTo>
                  <a:cubicBezTo>
                    <a:pt x="9306" y="984643"/>
                    <a:pt x="0" y="975338"/>
                    <a:pt x="0" y="963859"/>
                  </a:cubicBezTo>
                  <a:lnTo>
                    <a:pt x="0" y="20785"/>
                  </a:lnTo>
                  <a:cubicBezTo>
                    <a:pt x="0" y="9306"/>
                    <a:pt x="9306" y="0"/>
                    <a:pt x="20785" y="0"/>
                  </a:cubicBezTo>
                  <a:close/>
                </a:path>
              </a:pathLst>
            </a:custGeom>
            <a:solidFill>
              <a:srgbClr val="8AB7E2"/>
            </a:solidFill>
            <a:ln w="9525" cap="sq">
              <a:solidFill>
                <a:srgbClr val="000000"/>
              </a:solidFill>
              <a:prstDash val="solid"/>
              <a:miter/>
            </a:ln>
          </p:spPr>
          <p:txBody>
            <a:bodyPr/>
            <a:lstStyle/>
            <a:p>
              <a:endParaRPr lang="en-IN"/>
            </a:p>
          </p:txBody>
        </p:sp>
        <p:sp>
          <p:nvSpPr>
            <p:cNvPr id="20" name="TextBox 20"/>
            <p:cNvSpPr txBox="1"/>
            <p:nvPr/>
          </p:nvSpPr>
          <p:spPr>
            <a:xfrm>
              <a:off x="0" y="-38100"/>
              <a:ext cx="2065940" cy="1022743"/>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21" name="Freeform 21"/>
          <p:cNvSpPr/>
          <p:nvPr/>
        </p:nvSpPr>
        <p:spPr>
          <a:xfrm rot="-7900054">
            <a:off x="7348622" y="2133028"/>
            <a:ext cx="1012981" cy="454921"/>
          </a:xfrm>
          <a:custGeom>
            <a:avLst/>
            <a:gdLst/>
            <a:ahLst/>
            <a:cxnLst/>
            <a:rect l="l" t="t" r="r" b="b"/>
            <a:pathLst>
              <a:path w="1012981" h="454921">
                <a:moveTo>
                  <a:pt x="0" y="0"/>
                </a:moveTo>
                <a:lnTo>
                  <a:pt x="1012982" y="0"/>
                </a:lnTo>
                <a:lnTo>
                  <a:pt x="1012982" y="454921"/>
                </a:lnTo>
                <a:lnTo>
                  <a:pt x="0" y="4549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2" name="Freeform 22"/>
          <p:cNvSpPr/>
          <p:nvPr/>
        </p:nvSpPr>
        <p:spPr>
          <a:xfrm rot="-2700000">
            <a:off x="10017119" y="2144497"/>
            <a:ext cx="1012981" cy="454921"/>
          </a:xfrm>
          <a:custGeom>
            <a:avLst/>
            <a:gdLst/>
            <a:ahLst/>
            <a:cxnLst/>
            <a:rect l="l" t="t" r="r" b="b"/>
            <a:pathLst>
              <a:path w="1012981" h="454921">
                <a:moveTo>
                  <a:pt x="0" y="0"/>
                </a:moveTo>
                <a:lnTo>
                  <a:pt x="1012982" y="0"/>
                </a:lnTo>
                <a:lnTo>
                  <a:pt x="1012982" y="454921"/>
                </a:lnTo>
                <a:lnTo>
                  <a:pt x="0" y="4549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3" name="Freeform 23"/>
          <p:cNvSpPr/>
          <p:nvPr/>
        </p:nvSpPr>
        <p:spPr>
          <a:xfrm rot="3209977">
            <a:off x="9982257" y="7689589"/>
            <a:ext cx="1012981" cy="454921"/>
          </a:xfrm>
          <a:custGeom>
            <a:avLst/>
            <a:gdLst/>
            <a:ahLst/>
            <a:cxnLst/>
            <a:rect l="l" t="t" r="r" b="b"/>
            <a:pathLst>
              <a:path w="1012981" h="454921">
                <a:moveTo>
                  <a:pt x="0" y="0"/>
                </a:moveTo>
                <a:lnTo>
                  <a:pt x="1012981" y="0"/>
                </a:lnTo>
                <a:lnTo>
                  <a:pt x="1012981" y="454921"/>
                </a:lnTo>
                <a:lnTo>
                  <a:pt x="0" y="4549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4" name="Freeform 24"/>
          <p:cNvSpPr/>
          <p:nvPr/>
        </p:nvSpPr>
        <p:spPr>
          <a:xfrm rot="7866361">
            <a:off x="7243302" y="7665457"/>
            <a:ext cx="1012981" cy="454921"/>
          </a:xfrm>
          <a:custGeom>
            <a:avLst/>
            <a:gdLst/>
            <a:ahLst/>
            <a:cxnLst/>
            <a:rect l="l" t="t" r="r" b="b"/>
            <a:pathLst>
              <a:path w="1012981" h="454921">
                <a:moveTo>
                  <a:pt x="0" y="0"/>
                </a:moveTo>
                <a:lnTo>
                  <a:pt x="1012982" y="0"/>
                </a:lnTo>
                <a:lnTo>
                  <a:pt x="1012982" y="454921"/>
                </a:lnTo>
                <a:lnTo>
                  <a:pt x="0" y="4549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5" name="Freeform 25"/>
          <p:cNvSpPr/>
          <p:nvPr/>
        </p:nvSpPr>
        <p:spPr>
          <a:xfrm>
            <a:off x="1264609" y="1499419"/>
            <a:ext cx="1829699" cy="1745076"/>
          </a:xfrm>
          <a:custGeom>
            <a:avLst/>
            <a:gdLst/>
            <a:ahLst/>
            <a:cxnLst/>
            <a:rect l="l" t="t" r="r" b="b"/>
            <a:pathLst>
              <a:path w="1829699" h="1745076">
                <a:moveTo>
                  <a:pt x="0" y="0"/>
                </a:moveTo>
                <a:lnTo>
                  <a:pt x="1829699" y="0"/>
                </a:lnTo>
                <a:lnTo>
                  <a:pt x="1829699" y="1745076"/>
                </a:lnTo>
                <a:lnTo>
                  <a:pt x="0" y="17450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26" name="Freeform 26"/>
          <p:cNvSpPr/>
          <p:nvPr/>
        </p:nvSpPr>
        <p:spPr>
          <a:xfrm>
            <a:off x="1408646" y="4112341"/>
            <a:ext cx="1541626" cy="2055501"/>
          </a:xfrm>
          <a:custGeom>
            <a:avLst/>
            <a:gdLst/>
            <a:ahLst/>
            <a:cxnLst/>
            <a:rect l="l" t="t" r="r" b="b"/>
            <a:pathLst>
              <a:path w="1541626" h="2055501">
                <a:moveTo>
                  <a:pt x="0" y="0"/>
                </a:moveTo>
                <a:lnTo>
                  <a:pt x="1541625" y="0"/>
                </a:lnTo>
                <a:lnTo>
                  <a:pt x="1541625" y="2055502"/>
                </a:lnTo>
                <a:lnTo>
                  <a:pt x="0" y="205550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27" name="Freeform 27"/>
          <p:cNvSpPr/>
          <p:nvPr/>
        </p:nvSpPr>
        <p:spPr>
          <a:xfrm>
            <a:off x="1206092" y="7066570"/>
            <a:ext cx="1946733" cy="1700958"/>
          </a:xfrm>
          <a:custGeom>
            <a:avLst/>
            <a:gdLst/>
            <a:ahLst/>
            <a:cxnLst/>
            <a:rect l="l" t="t" r="r" b="b"/>
            <a:pathLst>
              <a:path w="1946733" h="1700958">
                <a:moveTo>
                  <a:pt x="0" y="0"/>
                </a:moveTo>
                <a:lnTo>
                  <a:pt x="1946733" y="0"/>
                </a:lnTo>
                <a:lnTo>
                  <a:pt x="1946733" y="1700958"/>
                </a:lnTo>
                <a:lnTo>
                  <a:pt x="0" y="170095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28" name="Freeform 28"/>
          <p:cNvSpPr/>
          <p:nvPr/>
        </p:nvSpPr>
        <p:spPr>
          <a:xfrm>
            <a:off x="12118917" y="1547255"/>
            <a:ext cx="1521152" cy="1697240"/>
          </a:xfrm>
          <a:custGeom>
            <a:avLst/>
            <a:gdLst/>
            <a:ahLst/>
            <a:cxnLst/>
            <a:rect l="l" t="t" r="r" b="b"/>
            <a:pathLst>
              <a:path w="1521152" h="1697240">
                <a:moveTo>
                  <a:pt x="0" y="0"/>
                </a:moveTo>
                <a:lnTo>
                  <a:pt x="1521151" y="0"/>
                </a:lnTo>
                <a:lnTo>
                  <a:pt x="1521151" y="1697240"/>
                </a:lnTo>
                <a:lnTo>
                  <a:pt x="0" y="169724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N"/>
          </a:p>
        </p:txBody>
      </p:sp>
      <p:sp>
        <p:nvSpPr>
          <p:cNvPr id="29" name="Freeform 29"/>
          <p:cNvSpPr/>
          <p:nvPr/>
        </p:nvSpPr>
        <p:spPr>
          <a:xfrm>
            <a:off x="11944417" y="7131683"/>
            <a:ext cx="1907691" cy="1635845"/>
          </a:xfrm>
          <a:custGeom>
            <a:avLst/>
            <a:gdLst/>
            <a:ahLst/>
            <a:cxnLst/>
            <a:rect l="l" t="t" r="r" b="b"/>
            <a:pathLst>
              <a:path w="1907691" h="1635845">
                <a:moveTo>
                  <a:pt x="0" y="0"/>
                </a:moveTo>
                <a:lnTo>
                  <a:pt x="1907692" y="0"/>
                </a:lnTo>
                <a:lnTo>
                  <a:pt x="1907692" y="1635845"/>
                </a:lnTo>
                <a:lnTo>
                  <a:pt x="0" y="1635845"/>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IN"/>
          </a:p>
        </p:txBody>
      </p:sp>
      <p:sp>
        <p:nvSpPr>
          <p:cNvPr id="30" name="Freeform 30"/>
          <p:cNvSpPr/>
          <p:nvPr/>
        </p:nvSpPr>
        <p:spPr>
          <a:xfrm>
            <a:off x="12016656" y="4273120"/>
            <a:ext cx="1776392" cy="1676470"/>
          </a:xfrm>
          <a:custGeom>
            <a:avLst/>
            <a:gdLst/>
            <a:ahLst/>
            <a:cxnLst/>
            <a:rect l="l" t="t" r="r" b="b"/>
            <a:pathLst>
              <a:path w="1776392" h="1676470">
                <a:moveTo>
                  <a:pt x="0" y="0"/>
                </a:moveTo>
                <a:lnTo>
                  <a:pt x="1776392" y="0"/>
                </a:lnTo>
                <a:lnTo>
                  <a:pt x="1776392" y="1676470"/>
                </a:lnTo>
                <a:lnTo>
                  <a:pt x="0" y="1676470"/>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N"/>
          </a:p>
        </p:txBody>
      </p:sp>
      <p:sp>
        <p:nvSpPr>
          <p:cNvPr id="31" name="TextBox 31"/>
          <p:cNvSpPr txBox="1"/>
          <p:nvPr/>
        </p:nvSpPr>
        <p:spPr>
          <a:xfrm>
            <a:off x="14021068" y="998292"/>
            <a:ext cx="2816627" cy="2813747"/>
          </a:xfrm>
          <a:prstGeom prst="rect">
            <a:avLst/>
          </a:prstGeom>
        </p:spPr>
        <p:txBody>
          <a:bodyPr lIns="0" tIns="0" rIns="0" bIns="0" rtlCol="0" anchor="t">
            <a:spAutoFit/>
          </a:bodyPr>
          <a:lstStyle/>
          <a:p>
            <a:pPr algn="l">
              <a:lnSpc>
                <a:spcPts val="2532"/>
              </a:lnSpc>
            </a:pPr>
            <a:endParaRPr/>
          </a:p>
          <a:p>
            <a:pPr algn="l">
              <a:lnSpc>
                <a:spcPts val="2830"/>
              </a:lnSpc>
            </a:pPr>
            <a:r>
              <a:rPr lang="en-US" sz="1899">
                <a:solidFill>
                  <a:srgbClr val="000000"/>
                </a:solidFill>
                <a:latin typeface="DM Sans Bold"/>
                <a:ea typeface="DM Sans Bold"/>
                <a:cs typeface="DM Sans Bold"/>
                <a:sym typeface="DM Sans Bold"/>
              </a:rPr>
              <a:t>Improve Content Discovery</a:t>
            </a:r>
          </a:p>
          <a:p>
            <a:pPr algn="l">
              <a:lnSpc>
                <a:spcPts val="2830"/>
              </a:lnSpc>
            </a:pPr>
            <a:r>
              <a:rPr lang="en-US" sz="1899">
                <a:solidFill>
                  <a:srgbClr val="000000"/>
                </a:solidFill>
                <a:latin typeface="DM Sans"/>
                <a:ea typeface="DM Sans"/>
                <a:cs typeface="DM Sans"/>
                <a:sym typeface="DM Sans"/>
              </a:rPr>
              <a:t>- Automatically generate summaries for users to browse and find relevant videos</a:t>
            </a:r>
          </a:p>
          <a:p>
            <a:pPr marL="0" lvl="0" indent="0" algn="l">
              <a:lnSpc>
                <a:spcPts val="3277"/>
              </a:lnSpc>
              <a:spcBef>
                <a:spcPct val="0"/>
              </a:spcBef>
            </a:pPr>
            <a:endParaRPr lang="en-US" sz="1899">
              <a:solidFill>
                <a:srgbClr val="000000"/>
              </a:solidFill>
              <a:latin typeface="DM Sans"/>
              <a:ea typeface="DM Sans"/>
              <a:cs typeface="DM Sans"/>
              <a:sym typeface="DM Sans"/>
            </a:endParaRPr>
          </a:p>
        </p:txBody>
      </p:sp>
      <p:sp>
        <p:nvSpPr>
          <p:cNvPr id="32" name="TextBox 32"/>
          <p:cNvSpPr txBox="1"/>
          <p:nvPr/>
        </p:nvSpPr>
        <p:spPr>
          <a:xfrm>
            <a:off x="14101836" y="3789258"/>
            <a:ext cx="2816627" cy="2806120"/>
          </a:xfrm>
          <a:prstGeom prst="rect">
            <a:avLst/>
          </a:prstGeom>
        </p:spPr>
        <p:txBody>
          <a:bodyPr lIns="0" tIns="0" rIns="0" bIns="0" rtlCol="0" anchor="t">
            <a:spAutoFit/>
          </a:bodyPr>
          <a:lstStyle/>
          <a:p>
            <a:pPr algn="l">
              <a:lnSpc>
                <a:spcPts val="2830"/>
              </a:lnSpc>
            </a:pPr>
            <a:endParaRPr/>
          </a:p>
          <a:p>
            <a:pPr algn="l">
              <a:lnSpc>
                <a:spcPts val="2830"/>
              </a:lnSpc>
            </a:pPr>
            <a:r>
              <a:rPr lang="en-US" sz="1899">
                <a:solidFill>
                  <a:srgbClr val="000000"/>
                </a:solidFill>
                <a:latin typeface="DM Sans Bold"/>
                <a:ea typeface="DM Sans Bold"/>
                <a:cs typeface="DM Sans Bold"/>
                <a:sym typeface="DM Sans Bold"/>
              </a:rPr>
              <a:t>Increase Accessibility</a:t>
            </a:r>
          </a:p>
          <a:p>
            <a:pPr algn="l">
              <a:lnSpc>
                <a:spcPts val="2830"/>
              </a:lnSpc>
            </a:pPr>
            <a:r>
              <a:rPr lang="en-US" sz="1899">
                <a:solidFill>
                  <a:srgbClr val="000000"/>
                </a:solidFill>
                <a:latin typeface="DM Sans"/>
                <a:ea typeface="DM Sans"/>
                <a:cs typeface="DM Sans"/>
                <a:sym typeface="DM Sans"/>
              </a:rPr>
              <a:t>- Help visually or hearing-impaired users understand video content through text summaries</a:t>
            </a:r>
          </a:p>
          <a:p>
            <a:pPr marL="0" lvl="0" indent="0" algn="l">
              <a:lnSpc>
                <a:spcPts val="2830"/>
              </a:lnSpc>
              <a:spcBef>
                <a:spcPct val="0"/>
              </a:spcBef>
            </a:pPr>
            <a:endParaRPr lang="en-US" sz="1899">
              <a:solidFill>
                <a:srgbClr val="000000"/>
              </a:solidFill>
              <a:latin typeface="DM Sans"/>
              <a:ea typeface="DM Sans"/>
              <a:cs typeface="DM Sans"/>
              <a:sym typeface="DM Sans"/>
            </a:endParaRPr>
          </a:p>
        </p:txBody>
      </p:sp>
      <p:sp>
        <p:nvSpPr>
          <p:cNvPr id="33" name="TextBox 33"/>
          <p:cNvSpPr txBox="1"/>
          <p:nvPr/>
        </p:nvSpPr>
        <p:spPr>
          <a:xfrm>
            <a:off x="14101836" y="6804548"/>
            <a:ext cx="2816627" cy="2453752"/>
          </a:xfrm>
          <a:prstGeom prst="rect">
            <a:avLst/>
          </a:prstGeom>
        </p:spPr>
        <p:txBody>
          <a:bodyPr lIns="0" tIns="0" rIns="0" bIns="0" rtlCol="0" anchor="t">
            <a:spAutoFit/>
          </a:bodyPr>
          <a:lstStyle/>
          <a:p>
            <a:pPr algn="l">
              <a:lnSpc>
                <a:spcPts val="2830"/>
              </a:lnSpc>
            </a:pPr>
            <a:endParaRPr/>
          </a:p>
          <a:p>
            <a:pPr algn="l">
              <a:lnSpc>
                <a:spcPts val="2830"/>
              </a:lnSpc>
            </a:pPr>
            <a:r>
              <a:rPr lang="en-US" sz="1899">
                <a:solidFill>
                  <a:srgbClr val="000000"/>
                </a:solidFill>
                <a:latin typeface="DM Sans Bold"/>
                <a:ea typeface="DM Sans Bold"/>
                <a:cs typeface="DM Sans Bold"/>
                <a:sym typeface="DM Sans Bold"/>
              </a:rPr>
              <a:t>Unlock Insights</a:t>
            </a:r>
          </a:p>
          <a:p>
            <a:pPr algn="l">
              <a:lnSpc>
                <a:spcPts val="2830"/>
              </a:lnSpc>
            </a:pPr>
            <a:r>
              <a:rPr lang="en-US" sz="1899">
                <a:solidFill>
                  <a:srgbClr val="000000"/>
                </a:solidFill>
                <a:latin typeface="DM Sans"/>
                <a:ea typeface="DM Sans"/>
                <a:cs typeface="DM Sans"/>
                <a:sym typeface="DM Sans"/>
              </a:rPr>
              <a:t>- Analyze video content at scale, uncovering valuable trends and patterns</a:t>
            </a:r>
          </a:p>
          <a:p>
            <a:pPr marL="0" lvl="0" indent="0" algn="l">
              <a:lnSpc>
                <a:spcPts val="2830"/>
              </a:lnSpc>
              <a:spcBef>
                <a:spcPct val="0"/>
              </a:spcBef>
            </a:pPr>
            <a:endParaRPr lang="en-US" sz="1899">
              <a:solidFill>
                <a:srgbClr val="000000"/>
              </a:solidFill>
              <a:latin typeface="DM Sans"/>
              <a:ea typeface="DM Sans"/>
              <a:cs typeface="DM Sans"/>
              <a:sym typeface="DM Sans"/>
            </a:endParaRPr>
          </a:p>
        </p:txBody>
      </p:sp>
      <p:sp>
        <p:nvSpPr>
          <p:cNvPr id="34" name="TextBox 34"/>
          <p:cNvSpPr txBox="1"/>
          <p:nvPr/>
        </p:nvSpPr>
        <p:spPr>
          <a:xfrm>
            <a:off x="3288057" y="1490105"/>
            <a:ext cx="3157464" cy="2212913"/>
          </a:xfrm>
          <a:prstGeom prst="rect">
            <a:avLst/>
          </a:prstGeom>
        </p:spPr>
        <p:txBody>
          <a:bodyPr lIns="0" tIns="0" rIns="0" bIns="0" rtlCol="0" anchor="t">
            <a:spAutoFit/>
          </a:bodyPr>
          <a:lstStyle/>
          <a:p>
            <a:pPr algn="l">
              <a:lnSpc>
                <a:spcPts val="2929"/>
              </a:lnSpc>
            </a:pPr>
            <a:r>
              <a:rPr lang="en-US" sz="1965">
                <a:solidFill>
                  <a:srgbClr val="000000"/>
                </a:solidFill>
                <a:latin typeface="DM Sans Bold"/>
                <a:ea typeface="DM Sans Bold"/>
                <a:cs typeface="DM Sans Bold"/>
                <a:sym typeface="DM Sans Bold"/>
              </a:rPr>
              <a:t>Save Time</a:t>
            </a:r>
          </a:p>
          <a:p>
            <a:pPr algn="l">
              <a:lnSpc>
                <a:spcPts val="2929"/>
              </a:lnSpc>
            </a:pPr>
            <a:r>
              <a:rPr lang="en-US" sz="1965">
                <a:solidFill>
                  <a:srgbClr val="000000"/>
                </a:solidFill>
                <a:latin typeface="DM Sans"/>
                <a:ea typeface="DM Sans"/>
                <a:cs typeface="DM Sans"/>
                <a:sym typeface="DM Sans"/>
              </a:rPr>
              <a:t>- Quickly grasp the main points of a video without watching the entire content</a:t>
            </a:r>
          </a:p>
          <a:p>
            <a:pPr marL="0" lvl="0" indent="0" algn="l">
              <a:lnSpc>
                <a:spcPts val="2929"/>
              </a:lnSpc>
            </a:pPr>
            <a:endParaRPr lang="en-US" sz="1965">
              <a:solidFill>
                <a:srgbClr val="000000"/>
              </a:solidFill>
              <a:latin typeface="DM Sans"/>
              <a:ea typeface="DM Sans"/>
              <a:cs typeface="DM Sans"/>
              <a:sym typeface="DM Sans"/>
            </a:endParaRPr>
          </a:p>
        </p:txBody>
      </p:sp>
      <p:sp>
        <p:nvSpPr>
          <p:cNvPr id="35" name="TextBox 35"/>
          <p:cNvSpPr txBox="1"/>
          <p:nvPr/>
        </p:nvSpPr>
        <p:spPr>
          <a:xfrm>
            <a:off x="3288057" y="4286377"/>
            <a:ext cx="3155769" cy="1750446"/>
          </a:xfrm>
          <a:prstGeom prst="rect">
            <a:avLst/>
          </a:prstGeom>
        </p:spPr>
        <p:txBody>
          <a:bodyPr lIns="0" tIns="0" rIns="0" bIns="0" rtlCol="0" anchor="t">
            <a:spAutoFit/>
          </a:bodyPr>
          <a:lstStyle/>
          <a:p>
            <a:pPr algn="l">
              <a:lnSpc>
                <a:spcPts val="2915"/>
              </a:lnSpc>
            </a:pPr>
            <a:r>
              <a:rPr lang="en-US" sz="1956">
                <a:solidFill>
                  <a:srgbClr val="000000"/>
                </a:solidFill>
                <a:latin typeface="DM Sans Bold"/>
                <a:ea typeface="DM Sans Bold"/>
                <a:cs typeface="DM Sans Bold"/>
                <a:sym typeface="DM Sans Bold"/>
              </a:rPr>
              <a:t>Enhance User Experience</a:t>
            </a:r>
          </a:p>
          <a:p>
            <a:pPr algn="l">
              <a:lnSpc>
                <a:spcPts val="2915"/>
              </a:lnSpc>
            </a:pPr>
            <a:r>
              <a:rPr lang="en-US" sz="1956">
                <a:solidFill>
                  <a:srgbClr val="000000"/>
                </a:solidFill>
                <a:latin typeface="DM Sans"/>
                <a:ea typeface="DM Sans"/>
                <a:cs typeface="DM Sans"/>
                <a:sym typeface="DM Sans"/>
              </a:rPr>
              <a:t>- Provide an engaging and concise way to consume video content</a:t>
            </a:r>
          </a:p>
          <a:p>
            <a:pPr marL="0" lvl="0" indent="0" algn="l">
              <a:lnSpc>
                <a:spcPts val="2617"/>
              </a:lnSpc>
            </a:pPr>
            <a:endParaRPr lang="en-US" sz="1956">
              <a:solidFill>
                <a:srgbClr val="000000"/>
              </a:solidFill>
              <a:latin typeface="DM Sans"/>
              <a:ea typeface="DM Sans"/>
              <a:cs typeface="DM Sans"/>
              <a:sym typeface="DM Sans"/>
            </a:endParaRPr>
          </a:p>
        </p:txBody>
      </p:sp>
      <p:sp>
        <p:nvSpPr>
          <p:cNvPr id="36" name="TextBox 36"/>
          <p:cNvSpPr txBox="1"/>
          <p:nvPr/>
        </p:nvSpPr>
        <p:spPr>
          <a:xfrm>
            <a:off x="3458475" y="7050401"/>
            <a:ext cx="2816627" cy="2101384"/>
          </a:xfrm>
          <a:prstGeom prst="rect">
            <a:avLst/>
          </a:prstGeom>
        </p:spPr>
        <p:txBody>
          <a:bodyPr lIns="0" tIns="0" rIns="0" bIns="0" rtlCol="0" anchor="t">
            <a:spAutoFit/>
          </a:bodyPr>
          <a:lstStyle/>
          <a:p>
            <a:pPr algn="l">
              <a:lnSpc>
                <a:spcPts val="2830"/>
              </a:lnSpc>
            </a:pPr>
            <a:r>
              <a:rPr lang="en-US" sz="1899">
                <a:solidFill>
                  <a:srgbClr val="000000"/>
                </a:solidFill>
                <a:latin typeface="DM Sans Bold"/>
                <a:ea typeface="DM Sans Bold"/>
                <a:cs typeface="DM Sans Bold"/>
                <a:sym typeface="DM Sans Bold"/>
              </a:rPr>
              <a:t>Boost Productivity</a:t>
            </a:r>
          </a:p>
          <a:p>
            <a:pPr algn="l">
              <a:lnSpc>
                <a:spcPts val="2830"/>
              </a:lnSpc>
            </a:pPr>
            <a:r>
              <a:rPr lang="en-US" sz="1899">
                <a:solidFill>
                  <a:srgbClr val="000000"/>
                </a:solidFill>
                <a:latin typeface="DM Sans"/>
                <a:ea typeface="DM Sans"/>
                <a:cs typeface="DM Sans"/>
                <a:sym typeface="DM Sans"/>
              </a:rPr>
              <a:t>- Automate the summarization process, saving manual effort and time</a:t>
            </a:r>
          </a:p>
          <a:p>
            <a:pPr marL="0" lvl="0" indent="0" algn="l">
              <a:lnSpc>
                <a:spcPts val="2830"/>
              </a:lnSpc>
            </a:pPr>
            <a:endParaRPr lang="en-US" sz="1899">
              <a:solidFill>
                <a:srgbClr val="000000"/>
              </a:solidFill>
              <a:latin typeface="DM Sans"/>
              <a:ea typeface="DM Sans"/>
              <a:cs typeface="DM Sans"/>
              <a:sym typeface="DM Sans"/>
            </a:endParaRPr>
          </a:p>
        </p:txBody>
      </p:sp>
      <p:sp>
        <p:nvSpPr>
          <p:cNvPr id="37" name="TextBox 37"/>
          <p:cNvSpPr txBox="1"/>
          <p:nvPr/>
        </p:nvSpPr>
        <p:spPr>
          <a:xfrm>
            <a:off x="6995244" y="4385856"/>
            <a:ext cx="4297511" cy="1043221"/>
          </a:xfrm>
          <a:prstGeom prst="rect">
            <a:avLst/>
          </a:prstGeom>
        </p:spPr>
        <p:txBody>
          <a:bodyPr lIns="0" tIns="0" rIns="0" bIns="0" rtlCol="0" anchor="t">
            <a:spAutoFit/>
          </a:bodyPr>
          <a:lstStyle/>
          <a:p>
            <a:pPr marL="0" lvl="1" indent="0" algn="ctr">
              <a:lnSpc>
                <a:spcPts val="7760"/>
              </a:lnSpc>
              <a:spcBef>
                <a:spcPct val="0"/>
              </a:spcBef>
            </a:pPr>
            <a:r>
              <a:rPr lang="en-US" sz="8000">
                <a:solidFill>
                  <a:srgbClr val="000000"/>
                </a:solidFill>
                <a:latin typeface="DM Sans Bold"/>
                <a:ea typeface="DM Sans Bold"/>
                <a:cs typeface="DM Sans Bold"/>
                <a:sym typeface="DM Sans Bold"/>
              </a:rPr>
              <a:t>Benefits</a:t>
            </a:r>
          </a:p>
        </p:txBody>
      </p:sp>
      <p:sp>
        <p:nvSpPr>
          <p:cNvPr id="38" name="TextBox 38"/>
          <p:cNvSpPr txBox="1"/>
          <p:nvPr/>
        </p:nvSpPr>
        <p:spPr>
          <a:xfrm>
            <a:off x="7479321" y="5802171"/>
            <a:ext cx="3563270" cy="796615"/>
          </a:xfrm>
          <a:prstGeom prst="rect">
            <a:avLst/>
          </a:prstGeom>
        </p:spPr>
        <p:txBody>
          <a:bodyPr lIns="0" tIns="0" rIns="0" bIns="0" rtlCol="0" anchor="t">
            <a:spAutoFit/>
          </a:bodyPr>
          <a:lstStyle/>
          <a:p>
            <a:pPr algn="ctr">
              <a:lnSpc>
                <a:spcPts val="3132"/>
              </a:lnSpc>
            </a:pPr>
            <a:r>
              <a:rPr lang="en-US" sz="2900">
                <a:solidFill>
                  <a:srgbClr val="000000"/>
                </a:solidFill>
                <a:latin typeface="DM Sans"/>
                <a:ea typeface="DM Sans"/>
                <a:cs typeface="DM Sans"/>
                <a:sym typeface="DM Sans"/>
              </a:rPr>
              <a:t>Exploring advantages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2329398" y="9017983"/>
            <a:ext cx="4899948" cy="3344214"/>
          </a:xfrm>
          <a:custGeom>
            <a:avLst/>
            <a:gdLst/>
            <a:ahLst/>
            <a:cxnLst/>
            <a:rect l="l" t="t" r="r" b="b"/>
            <a:pathLst>
              <a:path w="4899948" h="3344214">
                <a:moveTo>
                  <a:pt x="0" y="0"/>
                </a:moveTo>
                <a:lnTo>
                  <a:pt x="4899947" y="0"/>
                </a:lnTo>
                <a:lnTo>
                  <a:pt x="4899947" y="3344214"/>
                </a:lnTo>
                <a:lnTo>
                  <a:pt x="0" y="33442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5847044" y="9882374"/>
            <a:ext cx="3296956" cy="809253"/>
          </a:xfrm>
          <a:custGeom>
            <a:avLst/>
            <a:gdLst/>
            <a:ahLst/>
            <a:cxnLst/>
            <a:rect l="l" t="t" r="r" b="b"/>
            <a:pathLst>
              <a:path w="3296956" h="809253">
                <a:moveTo>
                  <a:pt x="0" y="0"/>
                </a:moveTo>
                <a:lnTo>
                  <a:pt x="3296956" y="0"/>
                </a:lnTo>
                <a:lnTo>
                  <a:pt x="3296956" y="809252"/>
                </a:lnTo>
                <a:lnTo>
                  <a:pt x="0" y="8092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14494772" y="9017983"/>
            <a:ext cx="4427843" cy="3481392"/>
          </a:xfrm>
          <a:custGeom>
            <a:avLst/>
            <a:gdLst/>
            <a:ahLst/>
            <a:cxnLst/>
            <a:rect l="l" t="t" r="r" b="b"/>
            <a:pathLst>
              <a:path w="4427843" h="3481392">
                <a:moveTo>
                  <a:pt x="0" y="0"/>
                </a:moveTo>
                <a:lnTo>
                  <a:pt x="4427843" y="0"/>
                </a:lnTo>
                <a:lnTo>
                  <a:pt x="4427843" y="3481391"/>
                </a:lnTo>
                <a:lnTo>
                  <a:pt x="0" y="3481391"/>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6" name="Freeform 6"/>
          <p:cNvSpPr/>
          <p:nvPr/>
        </p:nvSpPr>
        <p:spPr>
          <a:xfrm>
            <a:off x="-763398" y="-1534296"/>
            <a:ext cx="4899948" cy="3068592"/>
          </a:xfrm>
          <a:custGeom>
            <a:avLst/>
            <a:gdLst/>
            <a:ahLst/>
            <a:cxnLst/>
            <a:rect l="l" t="t" r="r" b="b"/>
            <a:pathLst>
              <a:path w="4899948" h="3068592">
                <a:moveTo>
                  <a:pt x="0" y="0"/>
                </a:moveTo>
                <a:lnTo>
                  <a:pt x="4899947" y="0"/>
                </a:lnTo>
                <a:lnTo>
                  <a:pt x="4899947" y="3068592"/>
                </a:lnTo>
                <a:lnTo>
                  <a:pt x="0" y="3068592"/>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
        <p:nvSpPr>
          <p:cNvPr id="7" name="Freeform 7"/>
          <p:cNvSpPr/>
          <p:nvPr/>
        </p:nvSpPr>
        <p:spPr>
          <a:xfrm>
            <a:off x="12801533" y="-3053980"/>
            <a:ext cx="4292424" cy="3870986"/>
          </a:xfrm>
          <a:custGeom>
            <a:avLst/>
            <a:gdLst/>
            <a:ahLst/>
            <a:cxnLst/>
            <a:rect l="l" t="t" r="r" b="b"/>
            <a:pathLst>
              <a:path w="4292424" h="3870986">
                <a:moveTo>
                  <a:pt x="0" y="0"/>
                </a:moveTo>
                <a:lnTo>
                  <a:pt x="4292424" y="0"/>
                </a:lnTo>
                <a:lnTo>
                  <a:pt x="4292424" y="3870986"/>
                </a:lnTo>
                <a:lnTo>
                  <a:pt x="0" y="3870986"/>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IN"/>
          </a:p>
        </p:txBody>
      </p:sp>
      <p:sp>
        <p:nvSpPr>
          <p:cNvPr id="8" name="Freeform 8"/>
          <p:cNvSpPr/>
          <p:nvPr/>
        </p:nvSpPr>
        <p:spPr>
          <a:xfrm>
            <a:off x="10138935" y="9258300"/>
            <a:ext cx="4076270" cy="2863579"/>
          </a:xfrm>
          <a:custGeom>
            <a:avLst/>
            <a:gdLst/>
            <a:ahLst/>
            <a:cxnLst/>
            <a:rect l="l" t="t" r="r" b="b"/>
            <a:pathLst>
              <a:path w="4076270" h="2863579">
                <a:moveTo>
                  <a:pt x="0" y="0"/>
                </a:moveTo>
                <a:lnTo>
                  <a:pt x="4076270" y="0"/>
                </a:lnTo>
                <a:lnTo>
                  <a:pt x="4076270" y="2863579"/>
                </a:lnTo>
                <a:lnTo>
                  <a:pt x="0" y="2863579"/>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IN"/>
          </a:p>
        </p:txBody>
      </p:sp>
      <p:sp>
        <p:nvSpPr>
          <p:cNvPr id="9" name="Freeform 9"/>
          <p:cNvSpPr/>
          <p:nvPr/>
        </p:nvSpPr>
        <p:spPr>
          <a:xfrm>
            <a:off x="7495522" y="-3297794"/>
            <a:ext cx="5493058" cy="4114800"/>
          </a:xfrm>
          <a:custGeom>
            <a:avLst/>
            <a:gdLst/>
            <a:ahLst/>
            <a:cxnLst/>
            <a:rect l="l" t="t" r="r" b="b"/>
            <a:pathLst>
              <a:path w="5493058" h="4114800">
                <a:moveTo>
                  <a:pt x="0" y="0"/>
                </a:moveTo>
                <a:lnTo>
                  <a:pt x="5493058" y="0"/>
                </a:lnTo>
                <a:lnTo>
                  <a:pt x="5493058" y="4114800"/>
                </a:lnTo>
                <a:lnTo>
                  <a:pt x="0" y="4114800"/>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0" name="Freeform 10"/>
          <p:cNvSpPr/>
          <p:nvPr/>
        </p:nvSpPr>
        <p:spPr>
          <a:xfrm rot="4747568">
            <a:off x="-2972342" y="3665317"/>
            <a:ext cx="4896097" cy="2735694"/>
          </a:xfrm>
          <a:custGeom>
            <a:avLst/>
            <a:gdLst/>
            <a:ahLst/>
            <a:cxnLst/>
            <a:rect l="l" t="t" r="r" b="b"/>
            <a:pathLst>
              <a:path w="4896097" h="2735694">
                <a:moveTo>
                  <a:pt x="0" y="0"/>
                </a:moveTo>
                <a:lnTo>
                  <a:pt x="4896097" y="0"/>
                </a:lnTo>
                <a:lnTo>
                  <a:pt x="4896097" y="2735694"/>
                </a:lnTo>
                <a:lnTo>
                  <a:pt x="0" y="2735694"/>
                </a:lnTo>
                <a:lnTo>
                  <a:pt x="0" y="0"/>
                </a:lnTo>
                <a:close/>
              </a:path>
            </a:pathLst>
          </a:custGeom>
          <a:blipFill>
            <a:blip r:embed="rId17">
              <a:extLst>
                <a:ext uri="{96DAC541-7B7A-43D3-8B79-37D633B846F1}">
                  <asvg:svgBlip xmlns:asvg="http://schemas.microsoft.com/office/drawing/2016/SVG/main" r:embed="rId18"/>
                </a:ext>
              </a:extLst>
            </a:blip>
            <a:stretch>
              <a:fillRect/>
            </a:stretch>
          </a:blipFill>
          <a:ln cap="sq">
            <a:noFill/>
            <a:prstDash val="solid"/>
            <a:miter/>
          </a:ln>
        </p:spPr>
        <p:txBody>
          <a:bodyPr/>
          <a:lstStyle/>
          <a:p>
            <a:endParaRPr lang="en-IN"/>
          </a:p>
        </p:txBody>
      </p:sp>
      <p:sp>
        <p:nvSpPr>
          <p:cNvPr id="11" name="Freeform 11"/>
          <p:cNvSpPr/>
          <p:nvPr/>
        </p:nvSpPr>
        <p:spPr>
          <a:xfrm>
            <a:off x="4861154" y="-2102294"/>
            <a:ext cx="2892762" cy="2919301"/>
          </a:xfrm>
          <a:custGeom>
            <a:avLst/>
            <a:gdLst/>
            <a:ahLst/>
            <a:cxnLst/>
            <a:rect l="l" t="t" r="r" b="b"/>
            <a:pathLst>
              <a:path w="2892762" h="2919301">
                <a:moveTo>
                  <a:pt x="0" y="0"/>
                </a:moveTo>
                <a:lnTo>
                  <a:pt x="2892761" y="0"/>
                </a:lnTo>
                <a:lnTo>
                  <a:pt x="2892761" y="2919300"/>
                </a:lnTo>
                <a:lnTo>
                  <a:pt x="0" y="2919300"/>
                </a:lnTo>
                <a:lnTo>
                  <a:pt x="0" y="0"/>
                </a:lnTo>
                <a:close/>
              </a:path>
            </a:pathLst>
          </a:custGeom>
          <a:blipFill>
            <a:blip r:embed="rId19">
              <a:extLst>
                <a:ext uri="{96DAC541-7B7A-43D3-8B79-37D633B846F1}">
                  <asvg:svgBlip xmlns:asvg="http://schemas.microsoft.com/office/drawing/2016/SVG/main" r:embed="rId20"/>
                </a:ext>
              </a:extLst>
            </a:blip>
            <a:stretch>
              <a:fillRect/>
            </a:stretch>
          </a:blipFill>
          <a:ln cap="sq">
            <a:noFill/>
            <a:prstDash val="solid"/>
            <a:miter/>
          </a:ln>
        </p:spPr>
        <p:txBody>
          <a:bodyPr/>
          <a:lstStyle/>
          <a:p>
            <a:endParaRPr lang="en-IN"/>
          </a:p>
        </p:txBody>
      </p:sp>
      <p:sp>
        <p:nvSpPr>
          <p:cNvPr id="12" name="Freeform 12"/>
          <p:cNvSpPr/>
          <p:nvPr/>
        </p:nvSpPr>
        <p:spPr>
          <a:xfrm>
            <a:off x="17494810" y="2371030"/>
            <a:ext cx="3575541" cy="3575541"/>
          </a:xfrm>
          <a:custGeom>
            <a:avLst/>
            <a:gdLst/>
            <a:ahLst/>
            <a:cxnLst/>
            <a:rect l="l" t="t" r="r" b="b"/>
            <a:pathLst>
              <a:path w="3575541" h="3575541">
                <a:moveTo>
                  <a:pt x="0" y="0"/>
                </a:moveTo>
                <a:lnTo>
                  <a:pt x="3575541" y="0"/>
                </a:lnTo>
                <a:lnTo>
                  <a:pt x="3575541" y="3575541"/>
                </a:lnTo>
                <a:lnTo>
                  <a:pt x="0" y="3575541"/>
                </a:lnTo>
                <a:lnTo>
                  <a:pt x="0" y="0"/>
                </a:lnTo>
                <a:close/>
              </a:path>
            </a:pathLst>
          </a:custGeom>
          <a:blipFill>
            <a:blip r:embed="rId21">
              <a:extLst>
                <a:ext uri="{96DAC541-7B7A-43D3-8B79-37D633B846F1}">
                  <asvg:svgBlip xmlns:asvg="http://schemas.microsoft.com/office/drawing/2016/SVG/main" r:embed="rId22"/>
                </a:ext>
              </a:extLst>
            </a:blip>
            <a:stretch>
              <a:fillRect/>
            </a:stretch>
          </a:blipFill>
          <a:ln cap="sq">
            <a:noFill/>
            <a:prstDash val="solid"/>
            <a:miter/>
          </a:ln>
        </p:spPr>
        <p:txBody>
          <a:bodyPr/>
          <a:lstStyle/>
          <a:p>
            <a:endParaRPr lang="en-IN"/>
          </a:p>
        </p:txBody>
      </p:sp>
      <p:sp>
        <p:nvSpPr>
          <p:cNvPr id="13" name="Freeform 13"/>
          <p:cNvSpPr/>
          <p:nvPr/>
        </p:nvSpPr>
        <p:spPr>
          <a:xfrm>
            <a:off x="2570549" y="9496827"/>
            <a:ext cx="2587020" cy="2386526"/>
          </a:xfrm>
          <a:custGeom>
            <a:avLst/>
            <a:gdLst/>
            <a:ahLst/>
            <a:cxnLst/>
            <a:rect l="l" t="t" r="r" b="b"/>
            <a:pathLst>
              <a:path w="2587020" h="2386526">
                <a:moveTo>
                  <a:pt x="0" y="0"/>
                </a:moveTo>
                <a:lnTo>
                  <a:pt x="2587020" y="0"/>
                </a:lnTo>
                <a:lnTo>
                  <a:pt x="2587020" y="2386526"/>
                </a:lnTo>
                <a:lnTo>
                  <a:pt x="0" y="2386526"/>
                </a:lnTo>
                <a:lnTo>
                  <a:pt x="0" y="0"/>
                </a:lnTo>
                <a:close/>
              </a:path>
            </a:pathLst>
          </a:custGeom>
          <a:blipFill>
            <a:blip r:embed="rId23">
              <a:extLst>
                <a:ext uri="{96DAC541-7B7A-43D3-8B79-37D633B846F1}">
                  <asvg:svgBlip xmlns:asvg="http://schemas.microsoft.com/office/drawing/2016/SVG/main" r:embed="rId24"/>
                </a:ext>
              </a:extLst>
            </a:blip>
            <a:stretch>
              <a:fillRect/>
            </a:stretch>
          </a:blipFill>
          <a:ln cap="sq">
            <a:noFill/>
            <a:prstDash val="solid"/>
            <a:miter/>
          </a:ln>
        </p:spPr>
        <p:txBody>
          <a:bodyPr/>
          <a:lstStyle/>
          <a:p>
            <a:endParaRPr lang="en-IN"/>
          </a:p>
        </p:txBody>
      </p:sp>
      <p:sp>
        <p:nvSpPr>
          <p:cNvPr id="14" name="Freeform 14"/>
          <p:cNvSpPr/>
          <p:nvPr/>
        </p:nvSpPr>
        <p:spPr>
          <a:xfrm rot="-5282649">
            <a:off x="16596506" y="6970869"/>
            <a:ext cx="3382987" cy="1154444"/>
          </a:xfrm>
          <a:custGeom>
            <a:avLst/>
            <a:gdLst/>
            <a:ahLst/>
            <a:cxnLst/>
            <a:rect l="l" t="t" r="r" b="b"/>
            <a:pathLst>
              <a:path w="3382987" h="1154444">
                <a:moveTo>
                  <a:pt x="0" y="0"/>
                </a:moveTo>
                <a:lnTo>
                  <a:pt x="3382988" y="0"/>
                </a:lnTo>
                <a:lnTo>
                  <a:pt x="3382988" y="1154445"/>
                </a:lnTo>
                <a:lnTo>
                  <a:pt x="0" y="1154445"/>
                </a:lnTo>
                <a:lnTo>
                  <a:pt x="0" y="0"/>
                </a:lnTo>
                <a:close/>
              </a:path>
            </a:pathLst>
          </a:custGeom>
          <a:blipFill>
            <a:blip r:embed="rId25">
              <a:extLst>
                <a:ext uri="{96DAC541-7B7A-43D3-8B79-37D633B846F1}">
                  <asvg:svgBlip xmlns:asvg="http://schemas.microsoft.com/office/drawing/2016/SVG/main" r:embed="rId26"/>
                </a:ext>
              </a:extLst>
            </a:blip>
            <a:stretch>
              <a:fillRect/>
            </a:stretch>
          </a:blipFill>
          <a:ln cap="sq">
            <a:noFill/>
            <a:prstDash val="solid"/>
            <a:miter/>
          </a:ln>
        </p:spPr>
        <p:txBody>
          <a:bodyPr/>
          <a:lstStyle/>
          <a:p>
            <a:endParaRPr lang="en-IN"/>
          </a:p>
        </p:txBody>
      </p:sp>
      <p:sp>
        <p:nvSpPr>
          <p:cNvPr id="15" name="Freeform 15"/>
          <p:cNvSpPr/>
          <p:nvPr/>
        </p:nvSpPr>
        <p:spPr>
          <a:xfrm>
            <a:off x="17259300" y="-971659"/>
            <a:ext cx="3104522" cy="3342688"/>
          </a:xfrm>
          <a:custGeom>
            <a:avLst/>
            <a:gdLst/>
            <a:ahLst/>
            <a:cxnLst/>
            <a:rect l="l" t="t" r="r" b="b"/>
            <a:pathLst>
              <a:path w="3104522" h="3342688">
                <a:moveTo>
                  <a:pt x="0" y="0"/>
                </a:moveTo>
                <a:lnTo>
                  <a:pt x="3104522" y="0"/>
                </a:lnTo>
                <a:lnTo>
                  <a:pt x="3104522" y="3342689"/>
                </a:lnTo>
                <a:lnTo>
                  <a:pt x="0" y="3342689"/>
                </a:lnTo>
                <a:lnTo>
                  <a:pt x="0" y="0"/>
                </a:lnTo>
                <a:close/>
              </a:path>
            </a:pathLst>
          </a:custGeom>
          <a:blipFill>
            <a:blip r:embed="rId27">
              <a:extLst>
                <a:ext uri="{96DAC541-7B7A-43D3-8B79-37D633B846F1}">
                  <asvg:svgBlip xmlns:asvg="http://schemas.microsoft.com/office/drawing/2016/SVG/main" r:embed="rId28"/>
                </a:ext>
              </a:extLst>
            </a:blip>
            <a:stretch>
              <a:fillRect/>
            </a:stretch>
          </a:blipFill>
          <a:ln cap="sq">
            <a:noFill/>
            <a:prstDash val="solid"/>
            <a:miter/>
          </a:ln>
        </p:spPr>
        <p:txBody>
          <a:bodyPr/>
          <a:lstStyle/>
          <a:p>
            <a:endParaRPr lang="en-IN"/>
          </a:p>
        </p:txBody>
      </p:sp>
      <p:graphicFrame>
        <p:nvGraphicFramePr>
          <p:cNvPr id="16" name="Table 16"/>
          <p:cNvGraphicFramePr>
            <a:graphicFrameLocks noGrp="1"/>
          </p:cNvGraphicFramePr>
          <p:nvPr/>
        </p:nvGraphicFramePr>
        <p:xfrm>
          <a:off x="1758997" y="1638300"/>
          <a:ext cx="15022118" cy="7620001"/>
        </p:xfrm>
        <a:graphic>
          <a:graphicData uri="http://schemas.openxmlformats.org/drawingml/2006/table">
            <a:tbl>
              <a:tblPr/>
              <a:tblGrid>
                <a:gridCol w="3739210">
                  <a:extLst>
                    <a:ext uri="{9D8B030D-6E8A-4147-A177-3AD203B41FA5}">
                      <a16:colId xmlns:a16="http://schemas.microsoft.com/office/drawing/2014/main" val="20000"/>
                    </a:ext>
                  </a:extLst>
                </a:gridCol>
                <a:gridCol w="5779774">
                  <a:extLst>
                    <a:ext uri="{9D8B030D-6E8A-4147-A177-3AD203B41FA5}">
                      <a16:colId xmlns:a16="http://schemas.microsoft.com/office/drawing/2014/main" val="20001"/>
                    </a:ext>
                  </a:extLst>
                </a:gridCol>
                <a:gridCol w="5503134">
                  <a:extLst>
                    <a:ext uri="{9D8B030D-6E8A-4147-A177-3AD203B41FA5}">
                      <a16:colId xmlns:a16="http://schemas.microsoft.com/office/drawing/2014/main" val="20002"/>
                    </a:ext>
                  </a:extLst>
                </a:gridCol>
              </a:tblGrid>
              <a:tr h="1713543">
                <a:tc>
                  <a:txBody>
                    <a:bodyPr/>
                    <a:lstStyle/>
                    <a:p>
                      <a:pPr algn="ctr">
                        <a:lnSpc>
                          <a:spcPts val="5599"/>
                        </a:lnSpc>
                        <a:defRPr/>
                      </a:pPr>
                      <a:r>
                        <a:rPr lang="en-US" sz="3999">
                          <a:solidFill>
                            <a:srgbClr val="000000"/>
                          </a:solidFill>
                          <a:latin typeface="DM Sans Bold"/>
                          <a:ea typeface="DM Sans Bold"/>
                          <a:cs typeface="DM Sans Bold"/>
                          <a:sym typeface="DM Sans Bold"/>
                        </a:rPr>
                        <a:t>Metric</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899"/>
                        </a:lnSpc>
                        <a:defRPr/>
                      </a:pPr>
                      <a:r>
                        <a:rPr lang="en-US" sz="3499">
                          <a:solidFill>
                            <a:srgbClr val="000000"/>
                          </a:solidFill>
                          <a:latin typeface="DM Sans Bold"/>
                          <a:ea typeface="DM Sans Bold"/>
                          <a:cs typeface="DM Sans Bold"/>
                          <a:sym typeface="DM Sans Bold"/>
                        </a:rPr>
                        <a:t>Existing 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899"/>
                        </a:lnSpc>
                        <a:defRPr/>
                      </a:pPr>
                      <a:r>
                        <a:rPr lang="en-US" sz="3499">
                          <a:solidFill>
                            <a:srgbClr val="000000"/>
                          </a:solidFill>
                          <a:latin typeface="DM Sans Bold"/>
                          <a:ea typeface="DM Sans Bold"/>
                          <a:cs typeface="DM Sans Bold"/>
                          <a:sym typeface="DM Sans Bold"/>
                        </a:rPr>
                        <a:t>YT Sprint (Proposed 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69950">
                <a:tc>
                  <a:txBody>
                    <a:bodyPr/>
                    <a:lstStyle/>
                    <a:p>
                      <a:pPr algn="ctr">
                        <a:lnSpc>
                          <a:spcPts val="4199"/>
                        </a:lnSpc>
                        <a:defRPr/>
                      </a:pPr>
                      <a:r>
                        <a:rPr lang="en-US" sz="2999">
                          <a:solidFill>
                            <a:srgbClr val="000000"/>
                          </a:solidFill>
                          <a:latin typeface="DM Sans"/>
                          <a:ea typeface="DM Sans"/>
                          <a:cs typeface="DM Sans"/>
                          <a:sym typeface="DM Sans"/>
                        </a:rPr>
                        <a:t>Accuracy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Moderate accuracy due to reliance on simple extractive methods.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High accuracy due to advanced NLP techniques combining extractive and abstractive summarization.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69950">
                <a:tc>
                  <a:txBody>
                    <a:bodyPr/>
                    <a:lstStyle/>
                    <a:p>
                      <a:pPr algn="ctr">
                        <a:lnSpc>
                          <a:spcPts val="4199"/>
                        </a:lnSpc>
                        <a:defRPr/>
                      </a:pPr>
                      <a:r>
                        <a:rPr lang="en-US" sz="2999">
                          <a:solidFill>
                            <a:srgbClr val="000000"/>
                          </a:solidFill>
                          <a:latin typeface="DM Sans"/>
                          <a:ea typeface="DM Sans"/>
                          <a:cs typeface="DM Sans"/>
                          <a:sym typeface="DM Sans"/>
                        </a:rPr>
                        <a:t>Fluency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Often lacks coherence, as extractive methods do not generate new sentences.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High fluency, with coherent and human-like summaries generated by transformer models.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196608">
                <a:tc>
                  <a:txBody>
                    <a:bodyPr/>
                    <a:lstStyle/>
                    <a:p>
                      <a:pPr algn="ctr">
                        <a:lnSpc>
                          <a:spcPts val="4199"/>
                        </a:lnSpc>
                        <a:defRPr/>
                      </a:pPr>
                      <a:r>
                        <a:rPr lang="en-US" sz="2999">
                          <a:solidFill>
                            <a:srgbClr val="000000"/>
                          </a:solidFill>
                          <a:latin typeface="DM Sans"/>
                          <a:ea typeface="DM Sans"/>
                          <a:cs typeface="DM Sans"/>
                          <a:sym typeface="DM Sans"/>
                        </a:rPr>
                        <a:t>Time Efficiency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Faster for shorter videos but struggles with longer content.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Optimized for both short and long videos with efficient processing time.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569950">
                <a:tc>
                  <a:txBody>
                    <a:bodyPr/>
                    <a:lstStyle/>
                    <a:p>
                      <a:pPr algn="ctr">
                        <a:lnSpc>
                          <a:spcPts val="4199"/>
                        </a:lnSpc>
                        <a:defRPr/>
                      </a:pPr>
                      <a:r>
                        <a:rPr lang="en-US" sz="2999">
                          <a:solidFill>
                            <a:srgbClr val="000000"/>
                          </a:solidFill>
                          <a:latin typeface="DM Sans"/>
                          <a:ea typeface="DM Sans"/>
                          <a:cs typeface="DM Sans"/>
                          <a:sym typeface="DM Sans"/>
                        </a:rPr>
                        <a:t>User Satisfaction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Moderate satisfaction due to basic summaries.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39"/>
                        </a:lnSpc>
                        <a:defRPr/>
                      </a:pPr>
                      <a:r>
                        <a:rPr lang="en-US" sz="2099">
                          <a:solidFill>
                            <a:srgbClr val="000000"/>
                          </a:solidFill>
                          <a:latin typeface="DM Sans"/>
                          <a:ea typeface="DM Sans"/>
                          <a:cs typeface="DM Sans"/>
                          <a:sym typeface="DM Sans"/>
                        </a:rPr>
                        <a:t>High satisfaction due to comprehensive and readable summaries that capture essential content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7" name="TextBox 17"/>
          <p:cNvSpPr txBox="1"/>
          <p:nvPr/>
        </p:nvSpPr>
        <p:spPr>
          <a:xfrm>
            <a:off x="4136549" y="650311"/>
            <a:ext cx="10014901" cy="909178"/>
          </a:xfrm>
          <a:prstGeom prst="rect">
            <a:avLst/>
          </a:prstGeom>
        </p:spPr>
        <p:txBody>
          <a:bodyPr lIns="0" tIns="0" rIns="0" bIns="0" rtlCol="0" anchor="t">
            <a:spAutoFit/>
          </a:bodyPr>
          <a:lstStyle/>
          <a:p>
            <a:pPr algn="ctr">
              <a:lnSpc>
                <a:spcPts val="6789"/>
              </a:lnSpc>
            </a:pPr>
            <a:r>
              <a:rPr lang="en-US" sz="6999">
                <a:solidFill>
                  <a:srgbClr val="000000"/>
                </a:solidFill>
                <a:latin typeface="DM Sans Bold"/>
                <a:ea typeface="DM Sans Bold"/>
                <a:cs typeface="DM Sans Bold"/>
                <a:sym typeface="DM Sans Bold"/>
              </a:rPr>
              <a:t> Results Comparison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1EF"/>
        </a:solidFill>
        <a:effectLst/>
      </p:bgPr>
    </p:bg>
    <p:spTree>
      <p:nvGrpSpPr>
        <p:cNvPr id="1" name=""/>
        <p:cNvGrpSpPr/>
        <p:nvPr/>
      </p:nvGrpSpPr>
      <p:grpSpPr>
        <a:xfrm>
          <a:off x="0" y="0"/>
          <a:ext cx="0" cy="0"/>
          <a:chOff x="0" y="0"/>
          <a:chExt cx="0" cy="0"/>
        </a:xfrm>
      </p:grpSpPr>
      <p:sp>
        <p:nvSpPr>
          <p:cNvPr id="2" name="Freeform 2"/>
          <p:cNvSpPr/>
          <p:nvPr/>
        </p:nvSpPr>
        <p:spPr>
          <a:xfrm>
            <a:off x="3269094" y="2005033"/>
            <a:ext cx="12537061" cy="7538746"/>
          </a:xfrm>
          <a:custGeom>
            <a:avLst/>
            <a:gdLst/>
            <a:ahLst/>
            <a:cxnLst/>
            <a:rect l="l" t="t" r="r" b="b"/>
            <a:pathLst>
              <a:path w="12537061" h="7538746">
                <a:moveTo>
                  <a:pt x="0" y="0"/>
                </a:moveTo>
                <a:lnTo>
                  <a:pt x="12537061" y="0"/>
                </a:lnTo>
                <a:lnTo>
                  <a:pt x="12537061" y="7538746"/>
                </a:lnTo>
                <a:lnTo>
                  <a:pt x="0" y="7538746"/>
                </a:lnTo>
                <a:lnTo>
                  <a:pt x="0" y="0"/>
                </a:lnTo>
                <a:close/>
              </a:path>
            </a:pathLst>
          </a:custGeom>
          <a:blipFill>
            <a:blip r:embed="rId2"/>
            <a:stretch>
              <a:fillRect l="-1130" t="-140" b="-140"/>
            </a:stretch>
          </a:blipFill>
        </p:spPr>
        <p:txBody>
          <a:bodyPr/>
          <a:lstStyle/>
          <a:p>
            <a:endParaRPr lang="en-IN"/>
          </a:p>
        </p:txBody>
      </p:sp>
      <p:sp>
        <p:nvSpPr>
          <p:cNvPr id="3" name="TextBox 3"/>
          <p:cNvSpPr txBox="1"/>
          <p:nvPr/>
        </p:nvSpPr>
        <p:spPr>
          <a:xfrm>
            <a:off x="1028700" y="159717"/>
            <a:ext cx="5448300" cy="1545295"/>
          </a:xfrm>
          <a:prstGeom prst="rect">
            <a:avLst/>
          </a:prstGeom>
        </p:spPr>
        <p:txBody>
          <a:bodyPr wrap="square" lIns="0" tIns="0" rIns="0" bIns="0" rtlCol="0" anchor="t">
            <a:spAutoFit/>
          </a:bodyPr>
          <a:lstStyle/>
          <a:p>
            <a:pPr algn="ctr">
              <a:lnSpc>
                <a:spcPts val="12880"/>
              </a:lnSpc>
            </a:pPr>
            <a:r>
              <a:rPr lang="en-US" sz="9200" err="1">
                <a:solidFill>
                  <a:srgbClr val="000000"/>
                </a:solidFill>
                <a:latin typeface="Canva Sans Bold"/>
                <a:ea typeface="Canva Sans Bold"/>
                <a:cs typeface="Canva Sans Bold"/>
                <a:sym typeface="Canva Sans Bold"/>
              </a:rPr>
              <a:t>Barchart</a:t>
            </a:r>
            <a:endParaRPr lang="en-US" sz="9200">
              <a:solidFill>
                <a:srgbClr val="000000"/>
              </a:solidFill>
              <a:latin typeface="Canva Sans Bold"/>
              <a:ea typeface="Canva Sans Bold"/>
              <a:cs typeface="Canva Sans Bold"/>
              <a:sym typeface="Canva Sans 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13311752" y="1820230"/>
            <a:ext cx="3032484" cy="6646539"/>
          </a:xfrm>
          <a:custGeom>
            <a:avLst/>
            <a:gdLst/>
            <a:ahLst/>
            <a:cxnLst/>
            <a:rect l="l" t="t" r="r" b="b"/>
            <a:pathLst>
              <a:path w="3032484" h="6646539">
                <a:moveTo>
                  <a:pt x="0" y="0"/>
                </a:moveTo>
                <a:lnTo>
                  <a:pt x="3032483" y="0"/>
                </a:lnTo>
                <a:lnTo>
                  <a:pt x="3032483" y="6646540"/>
                </a:lnTo>
                <a:lnTo>
                  <a:pt x="0" y="66465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rot="-10800000">
            <a:off x="14827993" y="-1392447"/>
            <a:ext cx="4017146" cy="3158481"/>
          </a:xfrm>
          <a:custGeom>
            <a:avLst/>
            <a:gdLst/>
            <a:ahLst/>
            <a:cxnLst/>
            <a:rect l="l" t="t" r="r" b="b"/>
            <a:pathLst>
              <a:path w="4017146" h="3158481">
                <a:moveTo>
                  <a:pt x="0" y="0"/>
                </a:moveTo>
                <a:lnTo>
                  <a:pt x="4017147" y="0"/>
                </a:lnTo>
                <a:lnTo>
                  <a:pt x="4017147" y="3158481"/>
                </a:lnTo>
                <a:lnTo>
                  <a:pt x="0" y="3158481"/>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en-IN"/>
          </a:p>
        </p:txBody>
      </p:sp>
      <p:sp>
        <p:nvSpPr>
          <p:cNvPr id="5" name="Freeform 5"/>
          <p:cNvSpPr/>
          <p:nvPr/>
        </p:nvSpPr>
        <p:spPr>
          <a:xfrm>
            <a:off x="4580296" y="-1616873"/>
            <a:ext cx="4224468" cy="2645573"/>
          </a:xfrm>
          <a:custGeom>
            <a:avLst/>
            <a:gdLst/>
            <a:ahLst/>
            <a:cxnLst/>
            <a:rect l="l" t="t" r="r" b="b"/>
            <a:pathLst>
              <a:path w="4224468" h="2645573">
                <a:moveTo>
                  <a:pt x="0" y="0"/>
                </a:moveTo>
                <a:lnTo>
                  <a:pt x="4224469" y="0"/>
                </a:lnTo>
                <a:lnTo>
                  <a:pt x="4224469" y="2645573"/>
                </a:lnTo>
                <a:lnTo>
                  <a:pt x="0" y="2645573"/>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6" name="Freeform 6"/>
          <p:cNvSpPr/>
          <p:nvPr/>
        </p:nvSpPr>
        <p:spPr>
          <a:xfrm>
            <a:off x="8285780" y="9560661"/>
            <a:ext cx="3169280" cy="2226419"/>
          </a:xfrm>
          <a:custGeom>
            <a:avLst/>
            <a:gdLst/>
            <a:ahLst/>
            <a:cxnLst/>
            <a:rect l="l" t="t" r="r" b="b"/>
            <a:pathLst>
              <a:path w="3169280" h="2226419">
                <a:moveTo>
                  <a:pt x="0" y="0"/>
                </a:moveTo>
                <a:lnTo>
                  <a:pt x="3169280" y="0"/>
                </a:lnTo>
                <a:lnTo>
                  <a:pt x="3169280" y="2226419"/>
                </a:lnTo>
                <a:lnTo>
                  <a:pt x="0" y="2226419"/>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
        <p:nvSpPr>
          <p:cNvPr id="7" name="Freeform 7"/>
          <p:cNvSpPr/>
          <p:nvPr/>
        </p:nvSpPr>
        <p:spPr>
          <a:xfrm rot="-5400000">
            <a:off x="12134412" y="9245030"/>
            <a:ext cx="2892762" cy="2919301"/>
          </a:xfrm>
          <a:custGeom>
            <a:avLst/>
            <a:gdLst/>
            <a:ahLst/>
            <a:cxnLst/>
            <a:rect l="l" t="t" r="r" b="b"/>
            <a:pathLst>
              <a:path w="2892762" h="2919301">
                <a:moveTo>
                  <a:pt x="0" y="0"/>
                </a:moveTo>
                <a:lnTo>
                  <a:pt x="2892762" y="0"/>
                </a:lnTo>
                <a:lnTo>
                  <a:pt x="2892762" y="2919301"/>
                </a:lnTo>
                <a:lnTo>
                  <a:pt x="0" y="2919301"/>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IN"/>
          </a:p>
        </p:txBody>
      </p:sp>
      <p:sp>
        <p:nvSpPr>
          <p:cNvPr id="8" name="Freeform 8"/>
          <p:cNvSpPr/>
          <p:nvPr/>
        </p:nvSpPr>
        <p:spPr>
          <a:xfrm>
            <a:off x="-1558320" y="9093737"/>
            <a:ext cx="2587020" cy="2386526"/>
          </a:xfrm>
          <a:custGeom>
            <a:avLst/>
            <a:gdLst/>
            <a:ahLst/>
            <a:cxnLst/>
            <a:rect l="l" t="t" r="r" b="b"/>
            <a:pathLst>
              <a:path w="2587020" h="2386526">
                <a:moveTo>
                  <a:pt x="0" y="0"/>
                </a:moveTo>
                <a:lnTo>
                  <a:pt x="2587020" y="0"/>
                </a:lnTo>
                <a:lnTo>
                  <a:pt x="2587020" y="2386526"/>
                </a:lnTo>
                <a:lnTo>
                  <a:pt x="0" y="2386526"/>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IN"/>
          </a:p>
        </p:txBody>
      </p:sp>
      <p:sp>
        <p:nvSpPr>
          <p:cNvPr id="9" name="Freeform 9"/>
          <p:cNvSpPr/>
          <p:nvPr/>
        </p:nvSpPr>
        <p:spPr>
          <a:xfrm>
            <a:off x="17259300" y="7433853"/>
            <a:ext cx="1794966" cy="1932669"/>
          </a:xfrm>
          <a:custGeom>
            <a:avLst/>
            <a:gdLst/>
            <a:ahLst/>
            <a:cxnLst/>
            <a:rect l="l" t="t" r="r" b="b"/>
            <a:pathLst>
              <a:path w="1794966" h="1932669">
                <a:moveTo>
                  <a:pt x="0" y="0"/>
                </a:moveTo>
                <a:lnTo>
                  <a:pt x="1794966" y="0"/>
                </a:lnTo>
                <a:lnTo>
                  <a:pt x="1794966" y="1932669"/>
                </a:lnTo>
                <a:lnTo>
                  <a:pt x="0" y="1932669"/>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0" name="Freeform 10"/>
          <p:cNvSpPr/>
          <p:nvPr/>
        </p:nvSpPr>
        <p:spPr>
          <a:xfrm>
            <a:off x="-744232" y="460501"/>
            <a:ext cx="1488463" cy="1602652"/>
          </a:xfrm>
          <a:custGeom>
            <a:avLst/>
            <a:gdLst/>
            <a:ahLst/>
            <a:cxnLst/>
            <a:rect l="l" t="t" r="r" b="b"/>
            <a:pathLst>
              <a:path w="1488463" h="1602652">
                <a:moveTo>
                  <a:pt x="0" y="0"/>
                </a:moveTo>
                <a:lnTo>
                  <a:pt x="1488464" y="0"/>
                </a:lnTo>
                <a:lnTo>
                  <a:pt x="1488464" y="1602652"/>
                </a:lnTo>
                <a:lnTo>
                  <a:pt x="0" y="1602652"/>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1" name="TextBox 11"/>
          <p:cNvSpPr txBox="1"/>
          <p:nvPr/>
        </p:nvSpPr>
        <p:spPr>
          <a:xfrm>
            <a:off x="-1230815" y="405889"/>
            <a:ext cx="18288000" cy="3143078"/>
          </a:xfrm>
          <a:prstGeom prst="rect">
            <a:avLst/>
          </a:prstGeom>
        </p:spPr>
        <p:txBody>
          <a:bodyPr lIns="0" tIns="0" rIns="0" bIns="0" rtlCol="0" anchor="t">
            <a:spAutoFit/>
          </a:bodyPr>
          <a:lstStyle/>
          <a:p>
            <a:pPr algn="ctr">
              <a:lnSpc>
                <a:spcPts val="12600"/>
              </a:lnSpc>
            </a:pPr>
            <a:r>
              <a:rPr lang="en-US" sz="9000">
                <a:solidFill>
                  <a:srgbClr val="000000"/>
                </a:solidFill>
                <a:latin typeface="Canva Sans Bold"/>
                <a:ea typeface="Canva Sans Bold"/>
                <a:cs typeface="Canva Sans Bold"/>
                <a:sym typeface="Canva Sans Bold"/>
              </a:rPr>
              <a:t>Future Work and Potential Enhancements</a:t>
            </a:r>
          </a:p>
        </p:txBody>
      </p:sp>
      <p:sp>
        <p:nvSpPr>
          <p:cNvPr id="12" name="TextBox 12"/>
          <p:cNvSpPr txBox="1"/>
          <p:nvPr/>
        </p:nvSpPr>
        <p:spPr>
          <a:xfrm>
            <a:off x="610031" y="3517922"/>
            <a:ext cx="12164999" cy="6769078"/>
          </a:xfrm>
          <a:prstGeom prst="rect">
            <a:avLst/>
          </a:prstGeom>
        </p:spPr>
        <p:txBody>
          <a:bodyPr lIns="0" tIns="0" rIns="0" bIns="0" rtlCol="0" anchor="t">
            <a:spAutoFit/>
          </a:bodyPr>
          <a:lstStyle/>
          <a:p>
            <a:pPr marL="582933" lvl="1" indent="-291467" algn="ctr">
              <a:lnSpc>
                <a:spcPts val="3780"/>
              </a:lnSpc>
              <a:buFont typeface="Arial"/>
              <a:buChar char="•"/>
            </a:pPr>
            <a:r>
              <a:rPr lang="en-US" sz="2700">
                <a:solidFill>
                  <a:srgbClr val="000000"/>
                </a:solidFill>
                <a:latin typeface="Canva Sans Bold"/>
                <a:ea typeface="Canva Sans Bold"/>
                <a:cs typeface="Canva Sans Bold"/>
                <a:sym typeface="Canva Sans Bold"/>
              </a:rPr>
              <a:t>Expanding Language Support: </a:t>
            </a:r>
            <a:r>
              <a:rPr lang="en-US" sz="2700">
                <a:solidFill>
                  <a:srgbClr val="000000"/>
                </a:solidFill>
                <a:latin typeface="Canva Sans"/>
                <a:ea typeface="Canva Sans"/>
                <a:cs typeface="Canva Sans"/>
                <a:sym typeface="Canva Sans"/>
              </a:rPr>
              <a:t>Future work will focus on improving language support, allowing the system to summarize videos in multiple languages.</a:t>
            </a:r>
          </a:p>
          <a:p>
            <a:pPr marL="582933" lvl="1" indent="-291467" algn="ctr">
              <a:lnSpc>
                <a:spcPts val="3780"/>
              </a:lnSpc>
              <a:buFont typeface="Arial"/>
              <a:buChar char="•"/>
            </a:pPr>
            <a:r>
              <a:rPr lang="en-US" sz="2700">
                <a:solidFill>
                  <a:srgbClr val="000000"/>
                </a:solidFill>
                <a:latin typeface="Canva Sans Bold"/>
                <a:ea typeface="Canva Sans Bold"/>
                <a:cs typeface="Canva Sans Bold"/>
                <a:sym typeface="Canva Sans Bold"/>
              </a:rPr>
              <a:t>Enhancing Summarization Models</a:t>
            </a:r>
            <a:r>
              <a:rPr lang="en-US" sz="2700">
                <a:solidFill>
                  <a:srgbClr val="000000"/>
                </a:solidFill>
                <a:latin typeface="Canva Sans"/>
                <a:ea typeface="Canva Sans"/>
                <a:cs typeface="Canva Sans"/>
                <a:sym typeface="Canva Sans"/>
              </a:rPr>
              <a:t>: Ongoing research will aim to refine the transformer models used in the system, improving their ability to understand context and generate even more accurate summaries.</a:t>
            </a:r>
          </a:p>
          <a:p>
            <a:pPr marL="582933" lvl="1" indent="-291467" algn="ctr">
              <a:lnSpc>
                <a:spcPts val="3780"/>
              </a:lnSpc>
              <a:buFont typeface="Arial"/>
              <a:buChar char="•"/>
            </a:pPr>
            <a:r>
              <a:rPr lang="en-US" sz="2700">
                <a:solidFill>
                  <a:srgbClr val="000000"/>
                </a:solidFill>
                <a:latin typeface="Canva Sans Bold"/>
                <a:ea typeface="Canva Sans Bold"/>
                <a:cs typeface="Canva Sans Bold"/>
                <a:sym typeface="Canva Sans Bold"/>
              </a:rPr>
              <a:t>Real-World Applications:</a:t>
            </a:r>
            <a:r>
              <a:rPr lang="en-US" sz="2700">
                <a:solidFill>
                  <a:srgbClr val="000000"/>
                </a:solidFill>
                <a:latin typeface="Canva Sans"/>
                <a:ea typeface="Canva Sans"/>
                <a:cs typeface="Canva Sans"/>
                <a:sym typeface="Canva Sans"/>
              </a:rPr>
              <a:t> The team plans to collaborate with industry partners to deploy the technology in various sectors, including education, marketing, and entertainment, where quick and efficient content summarization is crucial.</a:t>
            </a:r>
          </a:p>
          <a:p>
            <a:pPr marL="582933" lvl="1" indent="-291467" algn="ctr">
              <a:lnSpc>
                <a:spcPts val="3780"/>
              </a:lnSpc>
              <a:buFont typeface="Arial"/>
              <a:buChar char="•"/>
            </a:pPr>
            <a:r>
              <a:rPr lang="en-US" sz="2700">
                <a:solidFill>
                  <a:srgbClr val="000000"/>
                </a:solidFill>
                <a:latin typeface="Canva Sans Bold"/>
                <a:ea typeface="Canva Sans Bold"/>
                <a:cs typeface="Canva Sans Bold"/>
                <a:sym typeface="Canva Sans Bold"/>
              </a:rPr>
              <a:t>User Feedback Integration</a:t>
            </a:r>
            <a:r>
              <a:rPr lang="en-US" sz="2700">
                <a:solidFill>
                  <a:srgbClr val="000000"/>
                </a:solidFill>
                <a:latin typeface="Canva Sans"/>
                <a:ea typeface="Canva Sans"/>
                <a:cs typeface="Canva Sans"/>
                <a:sym typeface="Canva Sans"/>
              </a:rPr>
              <a:t>: Continuous improvement of the system will be driven by user feedback, ensuring that the summaries meet the evolving needs of the audience.</a:t>
            </a:r>
          </a:p>
          <a:p>
            <a:pPr algn="ctr">
              <a:lnSpc>
                <a:spcPts val="4759"/>
              </a:lnSpc>
            </a:pPr>
            <a:endParaRPr lang="en-US" sz="2700">
              <a:solidFill>
                <a:srgbClr val="000000"/>
              </a:solidFill>
              <a:latin typeface="Canva Sans"/>
              <a:ea typeface="Canva Sans"/>
              <a:cs typeface="Canva Sans"/>
              <a:sym typeface="Canva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2329398" y="8614893"/>
            <a:ext cx="4899948" cy="3344214"/>
          </a:xfrm>
          <a:custGeom>
            <a:avLst/>
            <a:gdLst/>
            <a:ahLst/>
            <a:cxnLst/>
            <a:rect l="l" t="t" r="r" b="b"/>
            <a:pathLst>
              <a:path w="4899948" h="3344214">
                <a:moveTo>
                  <a:pt x="0" y="0"/>
                </a:moveTo>
                <a:lnTo>
                  <a:pt x="4899947" y="0"/>
                </a:lnTo>
                <a:lnTo>
                  <a:pt x="4899947" y="3344214"/>
                </a:lnTo>
                <a:lnTo>
                  <a:pt x="0" y="33442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6030709" y="9258300"/>
            <a:ext cx="3059829" cy="751049"/>
          </a:xfrm>
          <a:custGeom>
            <a:avLst/>
            <a:gdLst/>
            <a:ahLst/>
            <a:cxnLst/>
            <a:rect l="l" t="t" r="r" b="b"/>
            <a:pathLst>
              <a:path w="3059829" h="751049">
                <a:moveTo>
                  <a:pt x="0" y="0"/>
                </a:moveTo>
                <a:lnTo>
                  <a:pt x="3059829" y="0"/>
                </a:lnTo>
                <a:lnTo>
                  <a:pt x="3059829" y="751049"/>
                </a:lnTo>
                <a:lnTo>
                  <a:pt x="0" y="7510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14215205" y="8540136"/>
            <a:ext cx="4602314" cy="3618569"/>
          </a:xfrm>
          <a:custGeom>
            <a:avLst/>
            <a:gdLst/>
            <a:ahLst/>
            <a:cxnLst/>
            <a:rect l="l" t="t" r="r" b="b"/>
            <a:pathLst>
              <a:path w="4602314" h="3618569">
                <a:moveTo>
                  <a:pt x="0" y="0"/>
                </a:moveTo>
                <a:lnTo>
                  <a:pt x="4602314" y="0"/>
                </a:lnTo>
                <a:lnTo>
                  <a:pt x="4602314" y="3618570"/>
                </a:lnTo>
                <a:lnTo>
                  <a:pt x="0" y="3618570"/>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6" name="Freeform 6"/>
          <p:cNvSpPr/>
          <p:nvPr/>
        </p:nvSpPr>
        <p:spPr>
          <a:xfrm>
            <a:off x="-674156" y="-1072630"/>
            <a:ext cx="4899948" cy="3068592"/>
          </a:xfrm>
          <a:custGeom>
            <a:avLst/>
            <a:gdLst/>
            <a:ahLst/>
            <a:cxnLst/>
            <a:rect l="l" t="t" r="r" b="b"/>
            <a:pathLst>
              <a:path w="4899948" h="3068592">
                <a:moveTo>
                  <a:pt x="0" y="0"/>
                </a:moveTo>
                <a:lnTo>
                  <a:pt x="4899948" y="0"/>
                </a:lnTo>
                <a:lnTo>
                  <a:pt x="4899948" y="3068592"/>
                </a:lnTo>
                <a:lnTo>
                  <a:pt x="0" y="3068592"/>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
        <p:nvSpPr>
          <p:cNvPr id="7" name="Freeform 7"/>
          <p:cNvSpPr/>
          <p:nvPr/>
        </p:nvSpPr>
        <p:spPr>
          <a:xfrm>
            <a:off x="12686214" y="-2578193"/>
            <a:ext cx="4292424" cy="3870986"/>
          </a:xfrm>
          <a:custGeom>
            <a:avLst/>
            <a:gdLst/>
            <a:ahLst/>
            <a:cxnLst/>
            <a:rect l="l" t="t" r="r" b="b"/>
            <a:pathLst>
              <a:path w="4292424" h="3870986">
                <a:moveTo>
                  <a:pt x="0" y="0"/>
                </a:moveTo>
                <a:lnTo>
                  <a:pt x="4292424" y="0"/>
                </a:lnTo>
                <a:lnTo>
                  <a:pt x="4292424" y="3870986"/>
                </a:lnTo>
                <a:lnTo>
                  <a:pt x="0" y="3870986"/>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IN"/>
          </a:p>
        </p:txBody>
      </p:sp>
      <p:sp>
        <p:nvSpPr>
          <p:cNvPr id="8" name="Freeform 8"/>
          <p:cNvSpPr/>
          <p:nvPr/>
        </p:nvSpPr>
        <p:spPr>
          <a:xfrm>
            <a:off x="10138935" y="9258300"/>
            <a:ext cx="4076270" cy="2863579"/>
          </a:xfrm>
          <a:custGeom>
            <a:avLst/>
            <a:gdLst/>
            <a:ahLst/>
            <a:cxnLst/>
            <a:rect l="l" t="t" r="r" b="b"/>
            <a:pathLst>
              <a:path w="4076270" h="2863579">
                <a:moveTo>
                  <a:pt x="0" y="0"/>
                </a:moveTo>
                <a:lnTo>
                  <a:pt x="4076270" y="0"/>
                </a:lnTo>
                <a:lnTo>
                  <a:pt x="4076270" y="2863579"/>
                </a:lnTo>
                <a:lnTo>
                  <a:pt x="0" y="2863579"/>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IN"/>
          </a:p>
        </p:txBody>
      </p:sp>
      <p:sp>
        <p:nvSpPr>
          <p:cNvPr id="9" name="Freeform 9"/>
          <p:cNvSpPr/>
          <p:nvPr/>
        </p:nvSpPr>
        <p:spPr>
          <a:xfrm>
            <a:off x="7409323" y="-2700100"/>
            <a:ext cx="5493058" cy="4114800"/>
          </a:xfrm>
          <a:custGeom>
            <a:avLst/>
            <a:gdLst/>
            <a:ahLst/>
            <a:cxnLst/>
            <a:rect l="l" t="t" r="r" b="b"/>
            <a:pathLst>
              <a:path w="5493058" h="4114800">
                <a:moveTo>
                  <a:pt x="0" y="0"/>
                </a:moveTo>
                <a:lnTo>
                  <a:pt x="5493058" y="0"/>
                </a:lnTo>
                <a:lnTo>
                  <a:pt x="5493058" y="4114800"/>
                </a:lnTo>
                <a:lnTo>
                  <a:pt x="0" y="4114800"/>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0" name="Freeform 10"/>
          <p:cNvSpPr/>
          <p:nvPr/>
        </p:nvSpPr>
        <p:spPr>
          <a:xfrm rot="4747568">
            <a:off x="-2972342" y="3665317"/>
            <a:ext cx="4896097" cy="2735694"/>
          </a:xfrm>
          <a:custGeom>
            <a:avLst/>
            <a:gdLst/>
            <a:ahLst/>
            <a:cxnLst/>
            <a:rect l="l" t="t" r="r" b="b"/>
            <a:pathLst>
              <a:path w="4896097" h="2735694">
                <a:moveTo>
                  <a:pt x="0" y="0"/>
                </a:moveTo>
                <a:lnTo>
                  <a:pt x="4896097" y="0"/>
                </a:lnTo>
                <a:lnTo>
                  <a:pt x="4896097" y="2735694"/>
                </a:lnTo>
                <a:lnTo>
                  <a:pt x="0" y="2735694"/>
                </a:lnTo>
                <a:lnTo>
                  <a:pt x="0" y="0"/>
                </a:lnTo>
                <a:close/>
              </a:path>
            </a:pathLst>
          </a:custGeom>
          <a:blipFill>
            <a:blip r:embed="rId17">
              <a:extLst>
                <a:ext uri="{96DAC541-7B7A-43D3-8B79-37D633B846F1}">
                  <asvg:svgBlip xmlns:asvg="http://schemas.microsoft.com/office/drawing/2016/SVG/main" r:embed="rId18"/>
                </a:ext>
              </a:extLst>
            </a:blip>
            <a:stretch>
              <a:fillRect/>
            </a:stretch>
          </a:blipFill>
          <a:ln cap="sq">
            <a:noFill/>
            <a:prstDash val="solid"/>
            <a:miter/>
          </a:ln>
        </p:spPr>
        <p:txBody>
          <a:bodyPr/>
          <a:lstStyle/>
          <a:p>
            <a:endParaRPr lang="en-IN"/>
          </a:p>
        </p:txBody>
      </p:sp>
      <p:sp>
        <p:nvSpPr>
          <p:cNvPr id="11" name="Freeform 11"/>
          <p:cNvSpPr/>
          <p:nvPr/>
        </p:nvSpPr>
        <p:spPr>
          <a:xfrm>
            <a:off x="4831481" y="-1626507"/>
            <a:ext cx="2892762" cy="2919301"/>
          </a:xfrm>
          <a:custGeom>
            <a:avLst/>
            <a:gdLst/>
            <a:ahLst/>
            <a:cxnLst/>
            <a:rect l="l" t="t" r="r" b="b"/>
            <a:pathLst>
              <a:path w="2892762" h="2919301">
                <a:moveTo>
                  <a:pt x="0" y="0"/>
                </a:moveTo>
                <a:lnTo>
                  <a:pt x="2892761" y="0"/>
                </a:lnTo>
                <a:lnTo>
                  <a:pt x="2892761" y="2919300"/>
                </a:lnTo>
                <a:lnTo>
                  <a:pt x="0" y="2919300"/>
                </a:lnTo>
                <a:lnTo>
                  <a:pt x="0" y="0"/>
                </a:lnTo>
                <a:close/>
              </a:path>
            </a:pathLst>
          </a:custGeom>
          <a:blipFill>
            <a:blip r:embed="rId19">
              <a:extLst>
                <a:ext uri="{96DAC541-7B7A-43D3-8B79-37D633B846F1}">
                  <asvg:svgBlip xmlns:asvg="http://schemas.microsoft.com/office/drawing/2016/SVG/main" r:embed="rId20"/>
                </a:ext>
              </a:extLst>
            </a:blip>
            <a:stretch>
              <a:fillRect/>
            </a:stretch>
          </a:blipFill>
          <a:ln cap="sq">
            <a:noFill/>
            <a:prstDash val="solid"/>
            <a:miter/>
          </a:ln>
        </p:spPr>
        <p:txBody>
          <a:bodyPr/>
          <a:lstStyle/>
          <a:p>
            <a:endParaRPr lang="en-IN"/>
          </a:p>
        </p:txBody>
      </p:sp>
      <p:sp>
        <p:nvSpPr>
          <p:cNvPr id="12" name="Freeform 12"/>
          <p:cNvSpPr/>
          <p:nvPr/>
        </p:nvSpPr>
        <p:spPr>
          <a:xfrm>
            <a:off x="17259300" y="2262342"/>
            <a:ext cx="3575541" cy="3575541"/>
          </a:xfrm>
          <a:custGeom>
            <a:avLst/>
            <a:gdLst/>
            <a:ahLst/>
            <a:cxnLst/>
            <a:rect l="l" t="t" r="r" b="b"/>
            <a:pathLst>
              <a:path w="3575541" h="3575541">
                <a:moveTo>
                  <a:pt x="0" y="0"/>
                </a:moveTo>
                <a:lnTo>
                  <a:pt x="3575541" y="0"/>
                </a:lnTo>
                <a:lnTo>
                  <a:pt x="3575541" y="3575541"/>
                </a:lnTo>
                <a:lnTo>
                  <a:pt x="0" y="3575541"/>
                </a:lnTo>
                <a:lnTo>
                  <a:pt x="0" y="0"/>
                </a:lnTo>
                <a:close/>
              </a:path>
            </a:pathLst>
          </a:custGeom>
          <a:blipFill>
            <a:blip r:embed="rId21">
              <a:extLst>
                <a:ext uri="{96DAC541-7B7A-43D3-8B79-37D633B846F1}">
                  <asvg:svgBlip xmlns:asvg="http://schemas.microsoft.com/office/drawing/2016/SVG/main" r:embed="rId22"/>
                </a:ext>
              </a:extLst>
            </a:blip>
            <a:stretch>
              <a:fillRect/>
            </a:stretch>
          </a:blipFill>
          <a:ln cap="sq">
            <a:noFill/>
            <a:prstDash val="solid"/>
            <a:miter/>
          </a:ln>
        </p:spPr>
        <p:txBody>
          <a:bodyPr/>
          <a:lstStyle/>
          <a:p>
            <a:endParaRPr lang="en-IN"/>
          </a:p>
        </p:txBody>
      </p:sp>
      <p:sp>
        <p:nvSpPr>
          <p:cNvPr id="13" name="Freeform 13"/>
          <p:cNvSpPr/>
          <p:nvPr/>
        </p:nvSpPr>
        <p:spPr>
          <a:xfrm>
            <a:off x="2570549" y="9093737"/>
            <a:ext cx="2587020" cy="2386526"/>
          </a:xfrm>
          <a:custGeom>
            <a:avLst/>
            <a:gdLst/>
            <a:ahLst/>
            <a:cxnLst/>
            <a:rect l="l" t="t" r="r" b="b"/>
            <a:pathLst>
              <a:path w="2587020" h="2386526">
                <a:moveTo>
                  <a:pt x="0" y="0"/>
                </a:moveTo>
                <a:lnTo>
                  <a:pt x="2587020" y="0"/>
                </a:lnTo>
                <a:lnTo>
                  <a:pt x="2587020" y="2386526"/>
                </a:lnTo>
                <a:lnTo>
                  <a:pt x="0" y="2386526"/>
                </a:lnTo>
                <a:lnTo>
                  <a:pt x="0" y="0"/>
                </a:lnTo>
                <a:close/>
              </a:path>
            </a:pathLst>
          </a:custGeom>
          <a:blipFill>
            <a:blip r:embed="rId23">
              <a:extLst>
                <a:ext uri="{96DAC541-7B7A-43D3-8B79-37D633B846F1}">
                  <asvg:svgBlip xmlns:asvg="http://schemas.microsoft.com/office/drawing/2016/SVG/main" r:embed="rId24"/>
                </a:ext>
              </a:extLst>
            </a:blip>
            <a:stretch>
              <a:fillRect/>
            </a:stretch>
          </a:blipFill>
          <a:ln cap="sq">
            <a:noFill/>
            <a:prstDash val="solid"/>
            <a:miter/>
          </a:ln>
        </p:spPr>
        <p:txBody>
          <a:bodyPr/>
          <a:lstStyle/>
          <a:p>
            <a:endParaRPr lang="en-IN"/>
          </a:p>
        </p:txBody>
      </p:sp>
      <p:sp>
        <p:nvSpPr>
          <p:cNvPr id="14" name="Freeform 14"/>
          <p:cNvSpPr/>
          <p:nvPr/>
        </p:nvSpPr>
        <p:spPr>
          <a:xfrm rot="-5282649">
            <a:off x="16440369" y="6970869"/>
            <a:ext cx="3382987" cy="1154444"/>
          </a:xfrm>
          <a:custGeom>
            <a:avLst/>
            <a:gdLst/>
            <a:ahLst/>
            <a:cxnLst/>
            <a:rect l="l" t="t" r="r" b="b"/>
            <a:pathLst>
              <a:path w="3382987" h="1154444">
                <a:moveTo>
                  <a:pt x="0" y="0"/>
                </a:moveTo>
                <a:lnTo>
                  <a:pt x="3382987" y="0"/>
                </a:lnTo>
                <a:lnTo>
                  <a:pt x="3382987" y="1154445"/>
                </a:lnTo>
                <a:lnTo>
                  <a:pt x="0" y="1154445"/>
                </a:lnTo>
                <a:lnTo>
                  <a:pt x="0" y="0"/>
                </a:lnTo>
                <a:close/>
              </a:path>
            </a:pathLst>
          </a:custGeom>
          <a:blipFill>
            <a:blip r:embed="rId25">
              <a:extLst>
                <a:ext uri="{96DAC541-7B7A-43D3-8B79-37D633B846F1}">
                  <asvg:svgBlip xmlns:asvg="http://schemas.microsoft.com/office/drawing/2016/SVG/main" r:embed="rId26"/>
                </a:ext>
              </a:extLst>
            </a:blip>
            <a:stretch>
              <a:fillRect/>
            </a:stretch>
          </a:blipFill>
          <a:ln cap="sq">
            <a:noFill/>
            <a:prstDash val="solid"/>
            <a:miter/>
          </a:ln>
        </p:spPr>
        <p:txBody>
          <a:bodyPr/>
          <a:lstStyle/>
          <a:p>
            <a:endParaRPr lang="en-IN"/>
          </a:p>
        </p:txBody>
      </p:sp>
      <p:sp>
        <p:nvSpPr>
          <p:cNvPr id="15" name="Freeform 15"/>
          <p:cNvSpPr/>
          <p:nvPr/>
        </p:nvSpPr>
        <p:spPr>
          <a:xfrm>
            <a:off x="16978638" y="-642644"/>
            <a:ext cx="3104522" cy="3342688"/>
          </a:xfrm>
          <a:custGeom>
            <a:avLst/>
            <a:gdLst/>
            <a:ahLst/>
            <a:cxnLst/>
            <a:rect l="l" t="t" r="r" b="b"/>
            <a:pathLst>
              <a:path w="3104522" h="3342688">
                <a:moveTo>
                  <a:pt x="0" y="0"/>
                </a:moveTo>
                <a:lnTo>
                  <a:pt x="3104522" y="0"/>
                </a:lnTo>
                <a:lnTo>
                  <a:pt x="3104522" y="3342688"/>
                </a:lnTo>
                <a:lnTo>
                  <a:pt x="0" y="3342688"/>
                </a:lnTo>
                <a:lnTo>
                  <a:pt x="0" y="0"/>
                </a:lnTo>
                <a:close/>
              </a:path>
            </a:pathLst>
          </a:custGeom>
          <a:blipFill>
            <a:blip r:embed="rId27">
              <a:extLst>
                <a:ext uri="{96DAC541-7B7A-43D3-8B79-37D633B846F1}">
                  <asvg:svgBlip xmlns:asvg="http://schemas.microsoft.com/office/drawing/2016/SVG/main" r:embed="rId28"/>
                </a:ext>
              </a:extLst>
            </a:blip>
            <a:stretch>
              <a:fillRect/>
            </a:stretch>
          </a:blipFill>
          <a:ln cap="sq">
            <a:noFill/>
            <a:prstDash val="solid"/>
            <a:miter/>
          </a:ln>
        </p:spPr>
        <p:txBody>
          <a:bodyPr/>
          <a:lstStyle/>
          <a:p>
            <a:endParaRPr lang="en-IN"/>
          </a:p>
        </p:txBody>
      </p:sp>
      <p:sp>
        <p:nvSpPr>
          <p:cNvPr id="16" name="TextBox 16"/>
          <p:cNvSpPr txBox="1"/>
          <p:nvPr/>
        </p:nvSpPr>
        <p:spPr>
          <a:xfrm>
            <a:off x="3688802" y="3019867"/>
            <a:ext cx="10910396" cy="3364511"/>
          </a:xfrm>
          <a:prstGeom prst="rect">
            <a:avLst/>
          </a:prstGeom>
        </p:spPr>
        <p:txBody>
          <a:bodyPr lIns="0" tIns="0" rIns="0" bIns="0" rtlCol="0" anchor="t">
            <a:spAutoFit/>
          </a:bodyPr>
          <a:lstStyle/>
          <a:p>
            <a:pPr algn="ctr">
              <a:lnSpc>
                <a:spcPts val="12699"/>
              </a:lnSpc>
            </a:pPr>
            <a:r>
              <a:rPr lang="en-US" sz="14597">
                <a:solidFill>
                  <a:srgbClr val="000000"/>
                </a:solidFill>
                <a:latin typeface="DM Sans Bold"/>
                <a:ea typeface="DM Sans Bold"/>
                <a:cs typeface="DM Sans Bold"/>
                <a:sym typeface="DM Sans Bold"/>
              </a:rPr>
              <a:t>Thank you very much!</a:t>
            </a:r>
          </a:p>
        </p:txBody>
      </p:sp>
      <p:sp>
        <p:nvSpPr>
          <p:cNvPr id="17" name="TextBox 17"/>
          <p:cNvSpPr txBox="1"/>
          <p:nvPr/>
        </p:nvSpPr>
        <p:spPr>
          <a:xfrm>
            <a:off x="4860641" y="6811377"/>
            <a:ext cx="8459795" cy="577941"/>
          </a:xfrm>
          <a:prstGeom prst="rect">
            <a:avLst/>
          </a:prstGeom>
        </p:spPr>
        <p:txBody>
          <a:bodyPr lIns="0" tIns="0" rIns="0" bIns="0" rtlCol="0" anchor="t">
            <a:spAutoFit/>
          </a:bodyPr>
          <a:lstStyle/>
          <a:p>
            <a:pPr algn="ctr">
              <a:lnSpc>
                <a:spcPts val="4381"/>
              </a:lnSpc>
            </a:pPr>
            <a:r>
              <a:rPr lang="en-US" sz="4381" spc="-87">
                <a:solidFill>
                  <a:srgbClr val="000000"/>
                </a:solidFill>
                <a:latin typeface="DM Sans Bold"/>
                <a:ea typeface="DM Sans Bold"/>
                <a:cs typeface="DM Sans Bold"/>
                <a:sym typeface="DM Sans Bold"/>
              </a:rPr>
              <a:t>YT Sprint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353489" y="8540136"/>
            <a:ext cx="4602314" cy="3618569"/>
          </a:xfrm>
          <a:custGeom>
            <a:avLst/>
            <a:gdLst/>
            <a:ahLst/>
            <a:cxnLst/>
            <a:rect l="l" t="t" r="r" b="b"/>
            <a:pathLst>
              <a:path w="4602314" h="3618569">
                <a:moveTo>
                  <a:pt x="0" y="0"/>
                </a:moveTo>
                <a:lnTo>
                  <a:pt x="4602314" y="0"/>
                </a:lnTo>
                <a:lnTo>
                  <a:pt x="4602314" y="3618570"/>
                </a:lnTo>
                <a:lnTo>
                  <a:pt x="0" y="361857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IN"/>
          </a:p>
        </p:txBody>
      </p:sp>
      <p:sp>
        <p:nvSpPr>
          <p:cNvPr id="3" name="Freeform 3"/>
          <p:cNvSpPr/>
          <p:nvPr/>
        </p:nvSpPr>
        <p:spPr>
          <a:xfrm>
            <a:off x="-674156" y="-1072630"/>
            <a:ext cx="4899948" cy="3068592"/>
          </a:xfrm>
          <a:custGeom>
            <a:avLst/>
            <a:gdLst/>
            <a:ahLst/>
            <a:cxnLst/>
            <a:rect l="l" t="t" r="r" b="b"/>
            <a:pathLst>
              <a:path w="4899948" h="3068592">
                <a:moveTo>
                  <a:pt x="0" y="0"/>
                </a:moveTo>
                <a:lnTo>
                  <a:pt x="4899948" y="0"/>
                </a:lnTo>
                <a:lnTo>
                  <a:pt x="4899948" y="3068592"/>
                </a:lnTo>
                <a:lnTo>
                  <a:pt x="0" y="3068592"/>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IN"/>
          </a:p>
        </p:txBody>
      </p:sp>
      <p:sp>
        <p:nvSpPr>
          <p:cNvPr id="4" name="Freeform 4"/>
          <p:cNvSpPr/>
          <p:nvPr/>
        </p:nvSpPr>
        <p:spPr>
          <a:xfrm>
            <a:off x="9144000" y="9258300"/>
            <a:ext cx="4076270" cy="2863579"/>
          </a:xfrm>
          <a:custGeom>
            <a:avLst/>
            <a:gdLst/>
            <a:ahLst/>
            <a:cxnLst/>
            <a:rect l="l" t="t" r="r" b="b"/>
            <a:pathLst>
              <a:path w="4076270" h="2863579">
                <a:moveTo>
                  <a:pt x="0" y="0"/>
                </a:moveTo>
                <a:lnTo>
                  <a:pt x="4076270" y="0"/>
                </a:lnTo>
                <a:lnTo>
                  <a:pt x="4076270" y="2863579"/>
                </a:lnTo>
                <a:lnTo>
                  <a:pt x="0" y="2863579"/>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txBody>
          <a:bodyPr/>
          <a:lstStyle/>
          <a:p>
            <a:endParaRPr lang="en-IN"/>
          </a:p>
        </p:txBody>
      </p:sp>
      <p:sp>
        <p:nvSpPr>
          <p:cNvPr id="5" name="Freeform 5"/>
          <p:cNvSpPr/>
          <p:nvPr/>
        </p:nvSpPr>
        <p:spPr>
          <a:xfrm>
            <a:off x="5003948" y="-1890601"/>
            <a:ext cx="2892762" cy="2919301"/>
          </a:xfrm>
          <a:custGeom>
            <a:avLst/>
            <a:gdLst/>
            <a:ahLst/>
            <a:cxnLst/>
            <a:rect l="l" t="t" r="r" b="b"/>
            <a:pathLst>
              <a:path w="2892762" h="2919301">
                <a:moveTo>
                  <a:pt x="0" y="0"/>
                </a:moveTo>
                <a:lnTo>
                  <a:pt x="2892762" y="0"/>
                </a:lnTo>
                <a:lnTo>
                  <a:pt x="2892762" y="2919301"/>
                </a:lnTo>
                <a:lnTo>
                  <a:pt x="0" y="2919301"/>
                </a:lnTo>
                <a:lnTo>
                  <a:pt x="0" y="0"/>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txBody>
          <a:bodyPr/>
          <a:lstStyle/>
          <a:p>
            <a:endParaRPr lang="en-IN"/>
          </a:p>
        </p:txBody>
      </p:sp>
      <p:sp>
        <p:nvSpPr>
          <p:cNvPr id="6" name="Freeform 6"/>
          <p:cNvSpPr/>
          <p:nvPr/>
        </p:nvSpPr>
        <p:spPr>
          <a:xfrm rot="-5282649">
            <a:off x="16004285" y="265374"/>
            <a:ext cx="4017207" cy="1370872"/>
          </a:xfrm>
          <a:custGeom>
            <a:avLst/>
            <a:gdLst/>
            <a:ahLst/>
            <a:cxnLst/>
            <a:rect l="l" t="t" r="r" b="b"/>
            <a:pathLst>
              <a:path w="4017207" h="1370872">
                <a:moveTo>
                  <a:pt x="0" y="0"/>
                </a:moveTo>
                <a:lnTo>
                  <a:pt x="4017207" y="0"/>
                </a:lnTo>
                <a:lnTo>
                  <a:pt x="4017207" y="1370872"/>
                </a:lnTo>
                <a:lnTo>
                  <a:pt x="0" y="1370872"/>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txBody>
          <a:bodyPr/>
          <a:lstStyle/>
          <a:p>
            <a:endParaRPr lang="en-IN"/>
          </a:p>
        </p:txBody>
      </p:sp>
      <p:sp>
        <p:nvSpPr>
          <p:cNvPr id="7" name="TextBox 7"/>
          <p:cNvSpPr txBox="1"/>
          <p:nvPr/>
        </p:nvSpPr>
        <p:spPr>
          <a:xfrm>
            <a:off x="1504950" y="2488256"/>
            <a:ext cx="7848753" cy="1177262"/>
          </a:xfrm>
          <a:prstGeom prst="rect">
            <a:avLst/>
          </a:prstGeom>
        </p:spPr>
        <p:txBody>
          <a:bodyPr lIns="0" tIns="0" rIns="0" bIns="0" rtlCol="0" anchor="t">
            <a:spAutoFit/>
          </a:bodyPr>
          <a:lstStyle/>
          <a:p>
            <a:pPr algn="l">
              <a:lnSpc>
                <a:spcPts val="8730"/>
              </a:lnSpc>
            </a:pPr>
            <a:r>
              <a:rPr lang="en-US" sz="9000">
                <a:solidFill>
                  <a:srgbClr val="000000"/>
                </a:solidFill>
                <a:latin typeface="DM Sans Bold"/>
                <a:ea typeface="DM Sans Bold"/>
                <a:cs typeface="DM Sans Bold"/>
                <a:sym typeface="DM Sans Bold"/>
              </a:rPr>
              <a:t>Introduction</a:t>
            </a:r>
          </a:p>
        </p:txBody>
      </p:sp>
      <p:sp>
        <p:nvSpPr>
          <p:cNvPr id="8" name="TextBox 8"/>
          <p:cNvSpPr txBox="1"/>
          <p:nvPr/>
        </p:nvSpPr>
        <p:spPr>
          <a:xfrm>
            <a:off x="1504950" y="3932218"/>
            <a:ext cx="8997753" cy="6091549"/>
          </a:xfrm>
          <a:prstGeom prst="rect">
            <a:avLst/>
          </a:prstGeom>
        </p:spPr>
        <p:txBody>
          <a:bodyPr lIns="0" tIns="0" rIns="0" bIns="0" rtlCol="0" anchor="t">
            <a:spAutoFit/>
          </a:bodyPr>
          <a:lstStyle/>
          <a:p>
            <a:pPr marL="482248" lvl="1" indent="-241124" algn="l">
              <a:lnSpc>
                <a:spcPts val="3015"/>
              </a:lnSpc>
              <a:buFont typeface="Arial"/>
              <a:buChar char="•"/>
            </a:pPr>
            <a:r>
              <a:rPr lang="en-US" sz="2233" spc="134">
                <a:solidFill>
                  <a:srgbClr val="000000"/>
                </a:solidFill>
                <a:latin typeface="DM Sans Bold"/>
                <a:ea typeface="DM Sans Bold"/>
                <a:cs typeface="DM Sans Bold"/>
                <a:sym typeface="DM Sans Bold"/>
              </a:rPr>
              <a:t>The Digital Age and Video Content</a:t>
            </a:r>
            <a:r>
              <a:rPr lang="en-US" sz="2233" spc="134">
                <a:solidFill>
                  <a:srgbClr val="000000"/>
                </a:solidFill>
                <a:latin typeface="DM Sans"/>
                <a:ea typeface="DM Sans"/>
                <a:cs typeface="DM Sans"/>
                <a:sym typeface="DM Sans"/>
              </a:rPr>
              <a:t>: The digital age has led to an explosion of video content online, with YouTube being one of the largest platforms. Every minute, over 500 hours of video are uploaded, creating a massive repository of information.</a:t>
            </a:r>
          </a:p>
          <a:p>
            <a:pPr marL="482248" lvl="1" indent="-241124" algn="l">
              <a:lnSpc>
                <a:spcPts val="3015"/>
              </a:lnSpc>
              <a:buFont typeface="Arial"/>
              <a:buChar char="•"/>
            </a:pPr>
            <a:r>
              <a:rPr lang="en-US" sz="2233" spc="134">
                <a:solidFill>
                  <a:srgbClr val="000000"/>
                </a:solidFill>
                <a:latin typeface="DM Sans Bold"/>
                <a:ea typeface="DM Sans Bold"/>
                <a:cs typeface="DM Sans Bold"/>
                <a:sym typeface="DM Sans Bold"/>
              </a:rPr>
              <a:t>Challenges for Users:</a:t>
            </a:r>
            <a:r>
              <a:rPr lang="en-US" sz="2233" spc="134">
                <a:solidFill>
                  <a:srgbClr val="000000"/>
                </a:solidFill>
                <a:latin typeface="DM Sans"/>
                <a:ea typeface="DM Sans"/>
                <a:cs typeface="DM Sans"/>
                <a:sym typeface="DM Sans"/>
              </a:rPr>
              <a:t> Despite the abundance of content, finding relevant and digestible information has become increasingly difficult. Traditional search and browsing methods are time-consuming and often ineffective, leading to frustration among users.</a:t>
            </a:r>
          </a:p>
          <a:p>
            <a:pPr marL="482248" lvl="1" indent="-241124" algn="l">
              <a:lnSpc>
                <a:spcPts val="3015"/>
              </a:lnSpc>
              <a:buFont typeface="Arial"/>
              <a:buChar char="•"/>
            </a:pPr>
            <a:r>
              <a:rPr lang="en-US" sz="2233" spc="134">
                <a:solidFill>
                  <a:srgbClr val="000000"/>
                </a:solidFill>
                <a:latin typeface="DM Sans Bold"/>
                <a:ea typeface="DM Sans Bold"/>
                <a:cs typeface="DM Sans Bold"/>
                <a:sym typeface="DM Sans Bold"/>
              </a:rPr>
              <a:t>Objective of the Project</a:t>
            </a:r>
            <a:r>
              <a:rPr lang="en-US" sz="2233" spc="134">
                <a:solidFill>
                  <a:srgbClr val="000000"/>
                </a:solidFill>
                <a:latin typeface="DM Sans"/>
                <a:ea typeface="DM Sans"/>
                <a:cs typeface="DM Sans"/>
                <a:sym typeface="DM Sans"/>
              </a:rPr>
              <a:t>: YT Sprint aims to address this issue by utilizing Natural Language Processing (NLP) to create concise summaries of YouTube videos, allowing users to quickly grasp the main ideas without watching entire videos.</a:t>
            </a:r>
          </a:p>
          <a:p>
            <a:pPr marL="0" lvl="0" indent="0" algn="l">
              <a:lnSpc>
                <a:spcPts val="3015"/>
              </a:lnSpc>
              <a:spcBef>
                <a:spcPct val="0"/>
              </a:spcBef>
            </a:pPr>
            <a:endParaRPr lang="en-US" sz="2233" spc="134">
              <a:solidFill>
                <a:srgbClr val="000000"/>
              </a:solidFill>
              <a:latin typeface="DM Sans"/>
              <a:ea typeface="DM Sans"/>
              <a:cs typeface="DM Sans"/>
              <a:sym typeface="DM Sans"/>
            </a:endParaRPr>
          </a:p>
        </p:txBody>
      </p:sp>
      <p:sp>
        <p:nvSpPr>
          <p:cNvPr id="9" name="Freeform 9"/>
          <p:cNvSpPr/>
          <p:nvPr/>
        </p:nvSpPr>
        <p:spPr>
          <a:xfrm>
            <a:off x="10987152" y="2267988"/>
            <a:ext cx="6272148" cy="6272148"/>
          </a:xfrm>
          <a:custGeom>
            <a:avLst/>
            <a:gdLst/>
            <a:ahLst/>
            <a:cxnLst/>
            <a:rect l="l" t="t" r="r" b="b"/>
            <a:pathLst>
              <a:path w="6272148" h="6272148">
                <a:moveTo>
                  <a:pt x="0" y="0"/>
                </a:moveTo>
                <a:lnTo>
                  <a:pt x="6272148" y="0"/>
                </a:lnTo>
                <a:lnTo>
                  <a:pt x="6272148" y="6272148"/>
                </a:lnTo>
                <a:lnTo>
                  <a:pt x="0" y="6272148"/>
                </a:lnTo>
                <a:lnTo>
                  <a:pt x="0" y="0"/>
                </a:lnTo>
                <a:close/>
              </a:path>
            </a:pathLst>
          </a:custGeom>
          <a:blipFill>
            <a:blip r:embed="rId12"/>
            <a:stretch>
              <a:fillRect/>
            </a:stretch>
          </a:blipFill>
        </p:spPr>
        <p:txBody>
          <a:bodyP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TextBox 3"/>
          <p:cNvSpPr txBox="1"/>
          <p:nvPr/>
        </p:nvSpPr>
        <p:spPr>
          <a:xfrm>
            <a:off x="1504950" y="3120982"/>
            <a:ext cx="7025086" cy="2282133"/>
          </a:xfrm>
          <a:prstGeom prst="rect">
            <a:avLst/>
          </a:prstGeom>
        </p:spPr>
        <p:txBody>
          <a:bodyPr lIns="0" tIns="0" rIns="0" bIns="0" rtlCol="0" anchor="t">
            <a:spAutoFit/>
          </a:bodyPr>
          <a:lstStyle/>
          <a:p>
            <a:pPr algn="l">
              <a:lnSpc>
                <a:spcPts val="8730"/>
              </a:lnSpc>
            </a:pPr>
            <a:r>
              <a:rPr lang="en-US" sz="9000">
                <a:solidFill>
                  <a:srgbClr val="000000"/>
                </a:solidFill>
                <a:latin typeface="DM Sans Bold"/>
                <a:ea typeface="DM Sans Bold"/>
                <a:cs typeface="DM Sans Bold"/>
                <a:sym typeface="DM Sans Bold"/>
              </a:rPr>
              <a:t>Problem Statement</a:t>
            </a:r>
          </a:p>
        </p:txBody>
      </p:sp>
      <p:sp>
        <p:nvSpPr>
          <p:cNvPr id="4" name="TextBox 4"/>
          <p:cNvSpPr txBox="1"/>
          <p:nvPr/>
        </p:nvSpPr>
        <p:spPr>
          <a:xfrm>
            <a:off x="1504950" y="5548179"/>
            <a:ext cx="7025086" cy="2990850"/>
          </a:xfrm>
          <a:prstGeom prst="rect">
            <a:avLst/>
          </a:prstGeom>
        </p:spPr>
        <p:txBody>
          <a:bodyPr lIns="0" tIns="0" rIns="0" bIns="0" rtlCol="0" anchor="t">
            <a:spAutoFit/>
          </a:bodyPr>
          <a:lstStyle/>
          <a:p>
            <a:pPr marL="0" lvl="0" indent="0" algn="l">
              <a:lnSpc>
                <a:spcPts val="2699"/>
              </a:lnSpc>
              <a:spcBef>
                <a:spcPct val="0"/>
              </a:spcBef>
            </a:pPr>
            <a:r>
              <a:rPr lang="en-US" sz="1999" spc="119">
                <a:solidFill>
                  <a:srgbClr val="000000"/>
                </a:solidFill>
                <a:latin typeface="DM Sans"/>
                <a:ea typeface="DM Sans"/>
                <a:cs typeface="DM Sans"/>
                <a:sym typeface="DM Sans"/>
              </a:rPr>
              <a:t>In today's digital era, YouTube has become a colossal repository of video content, catering to diverse audiences worldwide. However, the platform's immense popularity and continuous influx of uploads pose significant challenges for users trying to efficiently consume and extract valuable information. These challenges are compounded by several critical issues that hinder the overall user experience.</a:t>
            </a:r>
          </a:p>
        </p:txBody>
      </p:sp>
      <p:grpSp>
        <p:nvGrpSpPr>
          <p:cNvPr id="5" name="Group 5"/>
          <p:cNvGrpSpPr/>
          <p:nvPr/>
        </p:nvGrpSpPr>
        <p:grpSpPr>
          <a:xfrm>
            <a:off x="9975489" y="1170261"/>
            <a:ext cx="6998061" cy="2561528"/>
            <a:chOff x="0" y="0"/>
            <a:chExt cx="2342659" cy="857492"/>
          </a:xfrm>
        </p:grpSpPr>
        <p:sp>
          <p:nvSpPr>
            <p:cNvPr id="6" name="Freeform 6"/>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txBody>
            <a:bodyPr/>
            <a:lstStyle/>
            <a:p>
              <a:endParaRPr lang="en-IN"/>
            </a:p>
          </p:txBody>
        </p:sp>
        <p:sp>
          <p:nvSpPr>
            <p:cNvPr id="7" name="TextBox 7"/>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sp>
        <p:nvSpPr>
          <p:cNvPr id="8" name="TextBox 8"/>
          <p:cNvSpPr txBox="1"/>
          <p:nvPr/>
        </p:nvSpPr>
        <p:spPr>
          <a:xfrm>
            <a:off x="10491672" y="2024301"/>
            <a:ext cx="1578952" cy="1034423"/>
          </a:xfrm>
          <a:prstGeom prst="rect">
            <a:avLst/>
          </a:prstGeom>
        </p:spPr>
        <p:txBody>
          <a:bodyPr lIns="0" tIns="0" rIns="0" bIns="0" rtlCol="0" anchor="t">
            <a:spAutoFit/>
          </a:bodyPr>
          <a:lstStyle/>
          <a:p>
            <a:pPr algn="l">
              <a:lnSpc>
                <a:spcPts val="7680"/>
              </a:lnSpc>
            </a:pPr>
            <a:r>
              <a:rPr lang="en-US" sz="8000" spc="-656">
                <a:solidFill>
                  <a:srgbClr val="000000"/>
                </a:solidFill>
                <a:latin typeface="DM Sans"/>
                <a:ea typeface="DM Sans"/>
                <a:cs typeface="DM Sans"/>
                <a:sym typeface="DM Sans"/>
              </a:rPr>
              <a:t>01.</a:t>
            </a:r>
          </a:p>
        </p:txBody>
      </p:sp>
      <p:grpSp>
        <p:nvGrpSpPr>
          <p:cNvPr id="9" name="Group 9"/>
          <p:cNvGrpSpPr/>
          <p:nvPr/>
        </p:nvGrpSpPr>
        <p:grpSpPr>
          <a:xfrm>
            <a:off x="9975489" y="3862348"/>
            <a:ext cx="6998061" cy="2561528"/>
            <a:chOff x="0" y="0"/>
            <a:chExt cx="2342659" cy="857492"/>
          </a:xfrm>
        </p:grpSpPr>
        <p:sp>
          <p:nvSpPr>
            <p:cNvPr id="10" name="Freeform 10"/>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txBody>
            <a:bodyPr/>
            <a:lstStyle/>
            <a:p>
              <a:endParaRPr lang="en-IN"/>
            </a:p>
          </p:txBody>
        </p:sp>
        <p:sp>
          <p:nvSpPr>
            <p:cNvPr id="11" name="TextBox 11"/>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grpSp>
        <p:nvGrpSpPr>
          <p:cNvPr id="12" name="Group 12"/>
          <p:cNvGrpSpPr/>
          <p:nvPr/>
        </p:nvGrpSpPr>
        <p:grpSpPr>
          <a:xfrm>
            <a:off x="9975489" y="6557226"/>
            <a:ext cx="6998061" cy="2561528"/>
            <a:chOff x="0" y="0"/>
            <a:chExt cx="2342659" cy="857492"/>
          </a:xfrm>
        </p:grpSpPr>
        <p:sp>
          <p:nvSpPr>
            <p:cNvPr id="13" name="Freeform 13"/>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txBody>
            <a:bodyPr/>
            <a:lstStyle/>
            <a:p>
              <a:endParaRPr lang="en-IN"/>
            </a:p>
          </p:txBody>
        </p:sp>
        <p:sp>
          <p:nvSpPr>
            <p:cNvPr id="14" name="TextBox 14"/>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sp>
        <p:nvSpPr>
          <p:cNvPr id="15" name="TextBox 15"/>
          <p:cNvSpPr txBox="1"/>
          <p:nvPr/>
        </p:nvSpPr>
        <p:spPr>
          <a:xfrm>
            <a:off x="10491672" y="4717783"/>
            <a:ext cx="1578952" cy="1034423"/>
          </a:xfrm>
          <a:prstGeom prst="rect">
            <a:avLst/>
          </a:prstGeom>
        </p:spPr>
        <p:txBody>
          <a:bodyPr lIns="0" tIns="0" rIns="0" bIns="0" rtlCol="0" anchor="t">
            <a:spAutoFit/>
          </a:bodyPr>
          <a:lstStyle/>
          <a:p>
            <a:pPr algn="l">
              <a:lnSpc>
                <a:spcPts val="7680"/>
              </a:lnSpc>
            </a:pPr>
            <a:r>
              <a:rPr lang="en-US" sz="8000" spc="-656">
                <a:solidFill>
                  <a:srgbClr val="000000"/>
                </a:solidFill>
                <a:latin typeface="DM Sans"/>
                <a:ea typeface="DM Sans"/>
                <a:cs typeface="DM Sans"/>
                <a:sym typeface="DM Sans"/>
              </a:rPr>
              <a:t>02.</a:t>
            </a:r>
          </a:p>
        </p:txBody>
      </p:sp>
      <p:sp>
        <p:nvSpPr>
          <p:cNvPr id="16" name="TextBox 16"/>
          <p:cNvSpPr txBox="1"/>
          <p:nvPr/>
        </p:nvSpPr>
        <p:spPr>
          <a:xfrm>
            <a:off x="10491672" y="7411266"/>
            <a:ext cx="1578952" cy="1034423"/>
          </a:xfrm>
          <a:prstGeom prst="rect">
            <a:avLst/>
          </a:prstGeom>
        </p:spPr>
        <p:txBody>
          <a:bodyPr lIns="0" tIns="0" rIns="0" bIns="0" rtlCol="0" anchor="t">
            <a:spAutoFit/>
          </a:bodyPr>
          <a:lstStyle/>
          <a:p>
            <a:pPr algn="l">
              <a:lnSpc>
                <a:spcPts val="7680"/>
              </a:lnSpc>
            </a:pPr>
            <a:r>
              <a:rPr lang="en-US" sz="8000" spc="-656">
                <a:solidFill>
                  <a:srgbClr val="000000"/>
                </a:solidFill>
                <a:latin typeface="DM Sans"/>
                <a:ea typeface="DM Sans"/>
                <a:cs typeface="DM Sans"/>
                <a:sym typeface="DM Sans"/>
              </a:rPr>
              <a:t>03.</a:t>
            </a:r>
          </a:p>
        </p:txBody>
      </p:sp>
      <p:sp>
        <p:nvSpPr>
          <p:cNvPr id="17" name="TextBox 17"/>
          <p:cNvSpPr txBox="1"/>
          <p:nvPr/>
        </p:nvSpPr>
        <p:spPr>
          <a:xfrm>
            <a:off x="12218908" y="1374385"/>
            <a:ext cx="4132127" cy="2134229"/>
          </a:xfrm>
          <a:prstGeom prst="rect">
            <a:avLst/>
          </a:prstGeom>
        </p:spPr>
        <p:txBody>
          <a:bodyPr lIns="0" tIns="0" rIns="0" bIns="0" rtlCol="0" anchor="t">
            <a:spAutoFit/>
          </a:bodyPr>
          <a:lstStyle/>
          <a:p>
            <a:pPr algn="just">
              <a:lnSpc>
                <a:spcPts val="1890"/>
              </a:lnSpc>
            </a:pPr>
            <a:r>
              <a:rPr lang="en-US" sz="1400" spc="22">
                <a:solidFill>
                  <a:srgbClr val="000000"/>
                </a:solidFill>
                <a:latin typeface="DM Sans Bold"/>
                <a:ea typeface="DM Sans Bold"/>
                <a:cs typeface="DM Sans Bold"/>
                <a:sym typeface="DM Sans Bold"/>
              </a:rPr>
              <a:t>Navigating Vast Video Content</a:t>
            </a:r>
            <a:r>
              <a:rPr lang="en-US" sz="1400" spc="22">
                <a:solidFill>
                  <a:srgbClr val="000000"/>
                </a:solidFill>
                <a:latin typeface="DM Sans"/>
                <a:ea typeface="DM Sans"/>
                <a:cs typeface="DM Sans"/>
                <a:sym typeface="DM Sans"/>
              </a:rPr>
              <a:t>:</a:t>
            </a:r>
          </a:p>
          <a:p>
            <a:pPr marL="0" lvl="0" indent="0" algn="just">
              <a:lnSpc>
                <a:spcPts val="1890"/>
              </a:lnSpc>
              <a:spcBef>
                <a:spcPct val="0"/>
              </a:spcBef>
            </a:pPr>
            <a:r>
              <a:rPr lang="en-US" sz="1400" spc="22">
                <a:solidFill>
                  <a:srgbClr val="000000"/>
                </a:solidFill>
                <a:latin typeface="DM Sans"/>
                <a:ea typeface="DM Sans"/>
                <a:cs typeface="DM Sans"/>
                <a:sym typeface="DM Sans"/>
              </a:rPr>
              <a:t>With over 500 hours of video uploaded to YouTube every minute, the platform is inundated with content. This sheer volume makes it extremely challenging for users to sift through and find valuable information. The traditional search and browse functions often fall short, leaving users overwhelmed and unable to efficiently locate the content they need.</a:t>
            </a:r>
          </a:p>
        </p:txBody>
      </p:sp>
      <p:sp>
        <p:nvSpPr>
          <p:cNvPr id="18" name="TextBox 18"/>
          <p:cNvSpPr txBox="1"/>
          <p:nvPr/>
        </p:nvSpPr>
        <p:spPr>
          <a:xfrm>
            <a:off x="12218908" y="4067868"/>
            <a:ext cx="4132127" cy="2134229"/>
          </a:xfrm>
          <a:prstGeom prst="rect">
            <a:avLst/>
          </a:prstGeom>
        </p:spPr>
        <p:txBody>
          <a:bodyPr lIns="0" tIns="0" rIns="0" bIns="0" rtlCol="0" anchor="t">
            <a:spAutoFit/>
          </a:bodyPr>
          <a:lstStyle/>
          <a:p>
            <a:pPr algn="just">
              <a:lnSpc>
                <a:spcPts val="1890"/>
              </a:lnSpc>
            </a:pPr>
            <a:r>
              <a:rPr lang="en-US" sz="1400" spc="22">
                <a:solidFill>
                  <a:srgbClr val="000000"/>
                </a:solidFill>
                <a:latin typeface="DM Sans Bold"/>
                <a:ea typeface="DM Sans Bold"/>
                <a:cs typeface="DM Sans Bold"/>
                <a:sym typeface="DM Sans Bold"/>
              </a:rPr>
              <a:t>Time-Consuming Process:</a:t>
            </a:r>
          </a:p>
          <a:p>
            <a:pPr marL="0" lvl="0" indent="0" algn="just">
              <a:lnSpc>
                <a:spcPts val="1890"/>
              </a:lnSpc>
              <a:spcBef>
                <a:spcPct val="0"/>
              </a:spcBef>
            </a:pPr>
            <a:r>
              <a:rPr lang="en-US" sz="1400" spc="22">
                <a:solidFill>
                  <a:srgbClr val="000000"/>
                </a:solidFill>
                <a:latin typeface="DM Sans"/>
                <a:ea typeface="DM Sans"/>
                <a:cs typeface="DM Sans"/>
                <a:sym typeface="DM Sans"/>
              </a:rPr>
              <a:t>Watching lengthy videos to extract key information can be incredibly time-consuming. Professionals, students, and casual users alike often need to watch entire videos just to gather a few relevant points. This inefficient process not only consumes valuable time but also detracts from productivity and learning experiences.</a:t>
            </a:r>
          </a:p>
        </p:txBody>
      </p:sp>
      <p:sp>
        <p:nvSpPr>
          <p:cNvPr id="19" name="TextBox 19"/>
          <p:cNvSpPr txBox="1"/>
          <p:nvPr/>
        </p:nvSpPr>
        <p:spPr>
          <a:xfrm>
            <a:off x="12218908" y="6880341"/>
            <a:ext cx="4132127" cy="1896246"/>
          </a:xfrm>
          <a:prstGeom prst="rect">
            <a:avLst/>
          </a:prstGeom>
        </p:spPr>
        <p:txBody>
          <a:bodyPr lIns="0" tIns="0" rIns="0" bIns="0" rtlCol="0" anchor="t">
            <a:spAutoFit/>
          </a:bodyPr>
          <a:lstStyle/>
          <a:p>
            <a:pPr algn="just">
              <a:lnSpc>
                <a:spcPts val="1890"/>
              </a:lnSpc>
            </a:pPr>
            <a:r>
              <a:rPr lang="en-US" sz="1400" spc="22">
                <a:solidFill>
                  <a:srgbClr val="000000"/>
                </a:solidFill>
                <a:latin typeface="DM Sans"/>
                <a:ea typeface="DM Sans"/>
                <a:cs typeface="DM Sans"/>
                <a:sym typeface="DM Sans"/>
              </a:rPr>
              <a:t>I</a:t>
            </a:r>
            <a:r>
              <a:rPr lang="en-US" sz="1400" spc="22">
                <a:solidFill>
                  <a:srgbClr val="000000"/>
                </a:solidFill>
                <a:latin typeface="DM Sans Bold"/>
                <a:ea typeface="DM Sans Bold"/>
                <a:cs typeface="DM Sans Bold"/>
                <a:sym typeface="DM Sans Bold"/>
              </a:rPr>
              <a:t>nconsistent Quality and Relevance: </a:t>
            </a:r>
          </a:p>
          <a:p>
            <a:pPr marL="0" lvl="0" indent="0" algn="just">
              <a:lnSpc>
                <a:spcPts val="1890"/>
              </a:lnSpc>
              <a:spcBef>
                <a:spcPct val="0"/>
              </a:spcBef>
            </a:pPr>
            <a:r>
              <a:rPr lang="en-US" sz="1400" spc="22">
                <a:solidFill>
                  <a:srgbClr val="000000"/>
                </a:solidFill>
                <a:latin typeface="DM Sans"/>
                <a:ea typeface="DM Sans"/>
                <a:cs typeface="DM Sans"/>
                <a:sym typeface="DM Sans"/>
              </a:rPr>
              <a:t>Not all videos are created equal; the quality and relevance of content can vary significantly. Users frequently encounter videos with misleading titles, irrelevant content, or low-quality production. This inconsistency hinders the ability to quickly assess the value of a video, leading to wasted time and frustration.</a:t>
            </a:r>
          </a:p>
        </p:txBody>
      </p:sp>
      <p:sp>
        <p:nvSpPr>
          <p:cNvPr id="20" name="Freeform 20"/>
          <p:cNvSpPr/>
          <p:nvPr/>
        </p:nvSpPr>
        <p:spPr>
          <a:xfrm>
            <a:off x="-848571" y="8919661"/>
            <a:ext cx="3870946" cy="950141"/>
          </a:xfrm>
          <a:custGeom>
            <a:avLst/>
            <a:gdLst/>
            <a:ahLst/>
            <a:cxnLst/>
            <a:rect l="l" t="t" r="r" b="b"/>
            <a:pathLst>
              <a:path w="3870946" h="950141">
                <a:moveTo>
                  <a:pt x="0" y="0"/>
                </a:moveTo>
                <a:lnTo>
                  <a:pt x="3870946" y="0"/>
                </a:lnTo>
                <a:lnTo>
                  <a:pt x="3870946" y="950141"/>
                </a:lnTo>
                <a:lnTo>
                  <a:pt x="0" y="950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1" name="Freeform 21"/>
          <p:cNvSpPr/>
          <p:nvPr/>
        </p:nvSpPr>
        <p:spPr>
          <a:xfrm>
            <a:off x="4472906" y="-2364815"/>
            <a:ext cx="4980952" cy="3731186"/>
          </a:xfrm>
          <a:custGeom>
            <a:avLst/>
            <a:gdLst/>
            <a:ahLst/>
            <a:cxnLst/>
            <a:rect l="l" t="t" r="r" b="b"/>
            <a:pathLst>
              <a:path w="4980952" h="3731186">
                <a:moveTo>
                  <a:pt x="0" y="0"/>
                </a:moveTo>
                <a:lnTo>
                  <a:pt x="4980951" y="0"/>
                </a:lnTo>
                <a:lnTo>
                  <a:pt x="4980951" y="3731186"/>
                </a:lnTo>
                <a:lnTo>
                  <a:pt x="0" y="3731186"/>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en-IN"/>
          </a:p>
        </p:txBody>
      </p:sp>
      <p:sp>
        <p:nvSpPr>
          <p:cNvPr id="22" name="Freeform 22"/>
          <p:cNvSpPr/>
          <p:nvPr/>
        </p:nvSpPr>
        <p:spPr>
          <a:xfrm>
            <a:off x="3431074" y="8919661"/>
            <a:ext cx="2587020" cy="2386526"/>
          </a:xfrm>
          <a:custGeom>
            <a:avLst/>
            <a:gdLst/>
            <a:ahLst/>
            <a:cxnLst/>
            <a:rect l="l" t="t" r="r" b="b"/>
            <a:pathLst>
              <a:path w="2587020" h="2386526">
                <a:moveTo>
                  <a:pt x="0" y="0"/>
                </a:moveTo>
                <a:lnTo>
                  <a:pt x="2587019" y="0"/>
                </a:lnTo>
                <a:lnTo>
                  <a:pt x="2587019" y="2386525"/>
                </a:lnTo>
                <a:lnTo>
                  <a:pt x="0" y="2386525"/>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23" name="Freeform 23"/>
          <p:cNvSpPr/>
          <p:nvPr/>
        </p:nvSpPr>
        <p:spPr>
          <a:xfrm>
            <a:off x="-848571" y="-744412"/>
            <a:ext cx="2597326" cy="2796583"/>
          </a:xfrm>
          <a:custGeom>
            <a:avLst/>
            <a:gdLst/>
            <a:ahLst/>
            <a:cxnLst/>
            <a:rect l="l" t="t" r="r" b="b"/>
            <a:pathLst>
              <a:path w="2597326" h="2796583">
                <a:moveTo>
                  <a:pt x="0" y="0"/>
                </a:moveTo>
                <a:lnTo>
                  <a:pt x="2597327" y="0"/>
                </a:lnTo>
                <a:lnTo>
                  <a:pt x="2597327" y="2796583"/>
                </a:lnTo>
                <a:lnTo>
                  <a:pt x="0" y="2796583"/>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10078075" y="1267971"/>
            <a:ext cx="4208573" cy="4247184"/>
          </a:xfrm>
          <a:custGeom>
            <a:avLst/>
            <a:gdLst/>
            <a:ahLst/>
            <a:cxnLst/>
            <a:rect l="l" t="t" r="r" b="b"/>
            <a:pathLst>
              <a:path w="4208573" h="4247184">
                <a:moveTo>
                  <a:pt x="0" y="0"/>
                </a:moveTo>
                <a:lnTo>
                  <a:pt x="4208574" y="0"/>
                </a:lnTo>
                <a:lnTo>
                  <a:pt x="4208574" y="4247184"/>
                </a:lnTo>
                <a:lnTo>
                  <a:pt x="0" y="4247184"/>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en-IN"/>
          </a:p>
        </p:txBody>
      </p:sp>
      <p:sp>
        <p:nvSpPr>
          <p:cNvPr id="4" name="Freeform 4"/>
          <p:cNvSpPr/>
          <p:nvPr/>
        </p:nvSpPr>
        <p:spPr>
          <a:xfrm>
            <a:off x="10857087" y="1879538"/>
            <a:ext cx="5956731" cy="6527925"/>
          </a:xfrm>
          <a:custGeom>
            <a:avLst/>
            <a:gdLst/>
            <a:ahLst/>
            <a:cxnLst/>
            <a:rect l="l" t="t" r="r" b="b"/>
            <a:pathLst>
              <a:path w="5956731" h="6527925">
                <a:moveTo>
                  <a:pt x="0" y="0"/>
                </a:moveTo>
                <a:lnTo>
                  <a:pt x="5956731" y="0"/>
                </a:lnTo>
                <a:lnTo>
                  <a:pt x="5956731" y="6527924"/>
                </a:lnTo>
                <a:lnTo>
                  <a:pt x="0" y="652792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TextBox 5"/>
          <p:cNvSpPr txBox="1"/>
          <p:nvPr/>
        </p:nvSpPr>
        <p:spPr>
          <a:xfrm>
            <a:off x="1312689" y="498265"/>
            <a:ext cx="8092094" cy="2282133"/>
          </a:xfrm>
          <a:prstGeom prst="rect">
            <a:avLst/>
          </a:prstGeom>
        </p:spPr>
        <p:txBody>
          <a:bodyPr lIns="0" tIns="0" rIns="0" bIns="0" rtlCol="0" anchor="t">
            <a:spAutoFit/>
          </a:bodyPr>
          <a:lstStyle/>
          <a:p>
            <a:pPr algn="l">
              <a:lnSpc>
                <a:spcPts val="8730"/>
              </a:lnSpc>
            </a:pPr>
            <a:r>
              <a:rPr lang="en-US" sz="9000">
                <a:solidFill>
                  <a:srgbClr val="000000"/>
                </a:solidFill>
                <a:latin typeface="DM Sans Bold"/>
                <a:ea typeface="DM Sans Bold"/>
                <a:cs typeface="DM Sans Bold"/>
                <a:sym typeface="DM Sans Bold"/>
              </a:rPr>
              <a:t>Existing System</a:t>
            </a:r>
          </a:p>
        </p:txBody>
      </p:sp>
      <p:sp>
        <p:nvSpPr>
          <p:cNvPr id="6" name="TextBox 6"/>
          <p:cNvSpPr txBox="1"/>
          <p:nvPr/>
        </p:nvSpPr>
        <p:spPr>
          <a:xfrm>
            <a:off x="1312689" y="3182337"/>
            <a:ext cx="8316691" cy="6148694"/>
          </a:xfrm>
          <a:prstGeom prst="rect">
            <a:avLst/>
          </a:prstGeom>
        </p:spPr>
        <p:txBody>
          <a:bodyPr lIns="0" tIns="0" rIns="0" bIns="0" rtlCol="0" anchor="t">
            <a:spAutoFit/>
          </a:bodyPr>
          <a:lstStyle/>
          <a:p>
            <a:pPr marL="465925" lvl="1" indent="-232962" algn="l">
              <a:lnSpc>
                <a:spcPts val="2913"/>
              </a:lnSpc>
              <a:buFont typeface="Arial"/>
              <a:buChar char="•"/>
            </a:pPr>
            <a:r>
              <a:rPr lang="en-US" sz="2158" spc="129">
                <a:solidFill>
                  <a:srgbClr val="000000"/>
                </a:solidFill>
                <a:latin typeface="DM Sans Bold"/>
                <a:ea typeface="DM Sans Bold"/>
                <a:cs typeface="DM Sans Bold"/>
                <a:sym typeface="DM Sans Bold"/>
              </a:rPr>
              <a:t>Traditional Video Summarization Techniques:</a:t>
            </a:r>
            <a:r>
              <a:rPr lang="en-US" sz="2158" spc="129">
                <a:solidFill>
                  <a:srgbClr val="000000"/>
                </a:solidFill>
                <a:latin typeface="DM Sans"/>
                <a:ea typeface="DM Sans"/>
                <a:cs typeface="DM Sans"/>
                <a:sym typeface="DM Sans"/>
              </a:rPr>
              <a:t> Many existing systems use extractive summarization techniques, which involve selecting key sentences from transcripts. These methods, while useful, often fail to capture the full context and meaning of the video content.</a:t>
            </a:r>
          </a:p>
          <a:p>
            <a:pPr marL="465925" lvl="1" indent="-232962" algn="l">
              <a:lnSpc>
                <a:spcPts val="2913"/>
              </a:lnSpc>
              <a:buFont typeface="Arial"/>
              <a:buChar char="•"/>
            </a:pPr>
            <a:r>
              <a:rPr lang="en-US" sz="2158" spc="129">
                <a:solidFill>
                  <a:srgbClr val="000000"/>
                </a:solidFill>
                <a:latin typeface="DM Sans Bold"/>
                <a:ea typeface="DM Sans Bold"/>
                <a:cs typeface="DM Sans Bold"/>
                <a:sym typeface="DM Sans Bold"/>
              </a:rPr>
              <a:t>Limitations of Current Methods:</a:t>
            </a:r>
            <a:r>
              <a:rPr lang="en-US" sz="2158" spc="129">
                <a:solidFill>
                  <a:srgbClr val="000000"/>
                </a:solidFill>
                <a:latin typeface="DM Sans"/>
                <a:ea typeface="DM Sans"/>
                <a:cs typeface="DM Sans"/>
                <a:sym typeface="DM Sans"/>
              </a:rPr>
              <a:t> The current summarization techniques are often too simplistic and do not provide coherent summaries that are easy to understand. Additionally, they may not perform well across different types of content or languages.</a:t>
            </a:r>
          </a:p>
          <a:p>
            <a:pPr marL="465925" lvl="1" indent="-232962" algn="l">
              <a:lnSpc>
                <a:spcPts val="2913"/>
              </a:lnSpc>
              <a:buFont typeface="Arial"/>
              <a:buChar char="•"/>
            </a:pPr>
            <a:r>
              <a:rPr lang="en-US" sz="2158" spc="129">
                <a:solidFill>
                  <a:srgbClr val="000000"/>
                </a:solidFill>
                <a:latin typeface="DM Sans Bold"/>
                <a:ea typeface="DM Sans Bold"/>
                <a:cs typeface="DM Sans Bold"/>
                <a:sym typeface="DM Sans Bold"/>
              </a:rPr>
              <a:t>User Experience Challenges</a:t>
            </a:r>
            <a:r>
              <a:rPr lang="en-US" sz="2158" spc="129">
                <a:solidFill>
                  <a:srgbClr val="000000"/>
                </a:solidFill>
                <a:latin typeface="DM Sans"/>
                <a:ea typeface="DM Sans"/>
                <a:cs typeface="DM Sans"/>
                <a:sym typeface="DM Sans"/>
              </a:rPr>
              <a:t>: The existing systems often require users to manually select content for summarization, which can be cumbersome and time-consuming.</a:t>
            </a:r>
          </a:p>
          <a:p>
            <a:pPr algn="l">
              <a:lnSpc>
                <a:spcPts val="2913"/>
              </a:lnSpc>
            </a:pPr>
            <a:endParaRPr lang="en-US" sz="2158" spc="129">
              <a:solidFill>
                <a:srgbClr val="000000"/>
              </a:solidFill>
              <a:latin typeface="DM Sans"/>
              <a:ea typeface="DM Sans"/>
              <a:cs typeface="DM Sans"/>
              <a:sym typeface="DM Sans"/>
            </a:endParaRPr>
          </a:p>
          <a:p>
            <a:pPr marL="0" lvl="0" indent="0" algn="l">
              <a:lnSpc>
                <a:spcPts val="2913"/>
              </a:lnSpc>
              <a:spcBef>
                <a:spcPct val="0"/>
              </a:spcBef>
            </a:pPr>
            <a:endParaRPr lang="en-US" sz="2158" spc="129">
              <a:solidFill>
                <a:srgbClr val="000000"/>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rot="-5282649">
            <a:off x="753178" y="3852356"/>
            <a:ext cx="7567145" cy="2582288"/>
          </a:xfrm>
          <a:custGeom>
            <a:avLst/>
            <a:gdLst/>
            <a:ahLst/>
            <a:cxnLst/>
            <a:rect l="l" t="t" r="r" b="b"/>
            <a:pathLst>
              <a:path w="7567145" h="2582288">
                <a:moveTo>
                  <a:pt x="0" y="0"/>
                </a:moveTo>
                <a:lnTo>
                  <a:pt x="7567144" y="0"/>
                </a:lnTo>
                <a:lnTo>
                  <a:pt x="7567144" y="2582288"/>
                </a:lnTo>
                <a:lnTo>
                  <a:pt x="0" y="2582288"/>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en-IN"/>
          </a:p>
        </p:txBody>
      </p:sp>
      <p:sp>
        <p:nvSpPr>
          <p:cNvPr id="4" name="Freeform 4"/>
          <p:cNvSpPr/>
          <p:nvPr/>
        </p:nvSpPr>
        <p:spPr>
          <a:xfrm>
            <a:off x="1780231" y="2037564"/>
            <a:ext cx="5513037" cy="6211873"/>
          </a:xfrm>
          <a:custGeom>
            <a:avLst/>
            <a:gdLst/>
            <a:ahLst/>
            <a:cxnLst/>
            <a:rect l="l" t="t" r="r" b="b"/>
            <a:pathLst>
              <a:path w="5513037" h="6211873">
                <a:moveTo>
                  <a:pt x="0" y="0"/>
                </a:moveTo>
                <a:lnTo>
                  <a:pt x="5513038" y="0"/>
                </a:lnTo>
                <a:lnTo>
                  <a:pt x="5513038" y="6211872"/>
                </a:lnTo>
                <a:lnTo>
                  <a:pt x="0" y="62118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TextBox 5"/>
          <p:cNvSpPr txBox="1"/>
          <p:nvPr/>
        </p:nvSpPr>
        <p:spPr>
          <a:xfrm>
            <a:off x="8592603" y="991747"/>
            <a:ext cx="7848753" cy="2282133"/>
          </a:xfrm>
          <a:prstGeom prst="rect">
            <a:avLst/>
          </a:prstGeom>
        </p:spPr>
        <p:txBody>
          <a:bodyPr lIns="0" tIns="0" rIns="0" bIns="0" rtlCol="0" anchor="t">
            <a:spAutoFit/>
          </a:bodyPr>
          <a:lstStyle/>
          <a:p>
            <a:pPr algn="l">
              <a:lnSpc>
                <a:spcPts val="8730"/>
              </a:lnSpc>
            </a:pPr>
            <a:r>
              <a:rPr lang="en-US" sz="9000">
                <a:solidFill>
                  <a:srgbClr val="000000"/>
                </a:solidFill>
                <a:latin typeface="DM Sans Bold"/>
                <a:ea typeface="DM Sans Bold"/>
                <a:cs typeface="DM Sans Bold"/>
                <a:sym typeface="DM Sans Bold"/>
              </a:rPr>
              <a:t>Related Research</a:t>
            </a:r>
          </a:p>
        </p:txBody>
      </p:sp>
      <p:sp>
        <p:nvSpPr>
          <p:cNvPr id="6" name="TextBox 6"/>
          <p:cNvSpPr txBox="1"/>
          <p:nvPr/>
        </p:nvSpPr>
        <p:spPr>
          <a:xfrm>
            <a:off x="8323107" y="3752600"/>
            <a:ext cx="9190419" cy="6632729"/>
          </a:xfrm>
          <a:prstGeom prst="rect">
            <a:avLst/>
          </a:prstGeom>
        </p:spPr>
        <p:txBody>
          <a:bodyPr lIns="0" tIns="0" rIns="0" bIns="0" rtlCol="0" anchor="t">
            <a:spAutoFit/>
          </a:bodyPr>
          <a:lstStyle/>
          <a:p>
            <a:pPr marL="496567" lvl="1" indent="-248284" algn="l">
              <a:lnSpc>
                <a:spcPts val="3104"/>
              </a:lnSpc>
              <a:buFont typeface="Arial"/>
              <a:buChar char="•"/>
            </a:pPr>
            <a:r>
              <a:rPr lang="en-US" sz="2299" spc="137">
                <a:solidFill>
                  <a:srgbClr val="000000"/>
                </a:solidFill>
                <a:latin typeface="DM Sans Bold"/>
                <a:ea typeface="DM Sans Bold"/>
                <a:cs typeface="DM Sans Bold"/>
                <a:sym typeface="DM Sans Bold"/>
              </a:rPr>
              <a:t>State-of-the-Art NLP Techniques</a:t>
            </a:r>
            <a:r>
              <a:rPr lang="en-US" sz="2299" spc="137">
                <a:solidFill>
                  <a:srgbClr val="000000"/>
                </a:solidFill>
                <a:latin typeface="DM Sans"/>
                <a:ea typeface="DM Sans"/>
                <a:cs typeface="DM Sans"/>
                <a:sym typeface="DM Sans"/>
              </a:rPr>
              <a:t>: Recent advances in NLP, such as transformer models (e.g., BERT, GPT), have significantly improved the ability to generate more coherent and contextually accurate summaries. These models are capable of understanding context and generating human-like text.</a:t>
            </a:r>
          </a:p>
          <a:p>
            <a:pPr marL="496567" lvl="1" indent="-248284" algn="l">
              <a:lnSpc>
                <a:spcPts val="3104"/>
              </a:lnSpc>
              <a:buFont typeface="Arial"/>
              <a:buChar char="•"/>
            </a:pPr>
            <a:r>
              <a:rPr lang="en-US" sz="2299" spc="137">
                <a:solidFill>
                  <a:srgbClr val="000000"/>
                </a:solidFill>
                <a:latin typeface="DM Sans Bold"/>
                <a:ea typeface="DM Sans Bold"/>
                <a:cs typeface="DM Sans Bold"/>
                <a:sym typeface="DM Sans Bold"/>
              </a:rPr>
              <a:t>Video Summarization in Industry:</a:t>
            </a:r>
            <a:r>
              <a:rPr lang="en-US" sz="2299" spc="137">
                <a:solidFill>
                  <a:srgbClr val="000000"/>
                </a:solidFill>
                <a:latin typeface="DM Sans"/>
                <a:ea typeface="DM Sans"/>
                <a:cs typeface="DM Sans"/>
                <a:sym typeface="DM Sans"/>
              </a:rPr>
              <a:t> Companies like Google and Microsoft have developed their own video summarization tools, but these are typically integrated into larger platforms and may not be easily accessible or customizable for specific needs.</a:t>
            </a:r>
          </a:p>
          <a:p>
            <a:pPr marL="496567" lvl="1" indent="-248284" algn="l">
              <a:lnSpc>
                <a:spcPts val="3104"/>
              </a:lnSpc>
              <a:buFont typeface="Arial"/>
              <a:buChar char="•"/>
            </a:pPr>
            <a:r>
              <a:rPr lang="en-US" sz="2299" spc="137">
                <a:solidFill>
                  <a:srgbClr val="000000"/>
                </a:solidFill>
                <a:latin typeface="DM Sans Bold"/>
                <a:ea typeface="DM Sans Bold"/>
                <a:cs typeface="DM Sans Bold"/>
                <a:sym typeface="DM Sans Bold"/>
              </a:rPr>
              <a:t>Gaps in Current Research</a:t>
            </a:r>
            <a:r>
              <a:rPr lang="en-US" sz="2299" spc="137">
                <a:solidFill>
                  <a:srgbClr val="000000"/>
                </a:solidFill>
                <a:latin typeface="DM Sans"/>
                <a:ea typeface="DM Sans"/>
                <a:cs typeface="DM Sans"/>
                <a:sym typeface="DM Sans"/>
              </a:rPr>
              <a:t>: Despite advancements, there remains a gap in effectively summarizing video content in a way that balances comprehensiveness with brevity. Additionally, there is a need for more accessible tools that can be used by a wide range of users.</a:t>
            </a:r>
          </a:p>
          <a:p>
            <a:pPr marL="0" lvl="0" indent="0" algn="l">
              <a:lnSpc>
                <a:spcPts val="3104"/>
              </a:lnSpc>
              <a:spcBef>
                <a:spcPct val="0"/>
              </a:spcBef>
            </a:pPr>
            <a:endParaRPr lang="en-US" sz="2299" spc="137">
              <a:solidFill>
                <a:srgbClr val="000000"/>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10819907" y="1950456"/>
            <a:ext cx="4208573" cy="4247184"/>
          </a:xfrm>
          <a:custGeom>
            <a:avLst/>
            <a:gdLst/>
            <a:ahLst/>
            <a:cxnLst/>
            <a:rect l="l" t="t" r="r" b="b"/>
            <a:pathLst>
              <a:path w="4208573" h="4247184">
                <a:moveTo>
                  <a:pt x="0" y="0"/>
                </a:moveTo>
                <a:lnTo>
                  <a:pt x="4208573" y="0"/>
                </a:lnTo>
                <a:lnTo>
                  <a:pt x="4208573" y="4247184"/>
                </a:lnTo>
                <a:lnTo>
                  <a:pt x="0" y="4247184"/>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en-IN"/>
          </a:p>
        </p:txBody>
      </p:sp>
      <p:sp>
        <p:nvSpPr>
          <p:cNvPr id="4" name="Freeform 4"/>
          <p:cNvSpPr/>
          <p:nvPr/>
        </p:nvSpPr>
        <p:spPr>
          <a:xfrm>
            <a:off x="11060616" y="3648476"/>
            <a:ext cx="5603947" cy="5098328"/>
          </a:xfrm>
          <a:custGeom>
            <a:avLst/>
            <a:gdLst/>
            <a:ahLst/>
            <a:cxnLst/>
            <a:rect l="l" t="t" r="r" b="b"/>
            <a:pathLst>
              <a:path w="5603947" h="5098328">
                <a:moveTo>
                  <a:pt x="0" y="0"/>
                </a:moveTo>
                <a:lnTo>
                  <a:pt x="5603947" y="0"/>
                </a:lnTo>
                <a:lnTo>
                  <a:pt x="5603947" y="5098328"/>
                </a:lnTo>
                <a:lnTo>
                  <a:pt x="0" y="50983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TextBox 5"/>
          <p:cNvSpPr txBox="1"/>
          <p:nvPr/>
        </p:nvSpPr>
        <p:spPr>
          <a:xfrm>
            <a:off x="-309562" y="293191"/>
            <a:ext cx="13085026" cy="3143078"/>
          </a:xfrm>
          <a:prstGeom prst="rect">
            <a:avLst/>
          </a:prstGeom>
        </p:spPr>
        <p:txBody>
          <a:bodyPr lIns="0" tIns="0" rIns="0" bIns="0" rtlCol="0" anchor="t">
            <a:spAutoFit/>
          </a:bodyPr>
          <a:lstStyle/>
          <a:p>
            <a:pPr algn="ctr">
              <a:lnSpc>
                <a:spcPts val="12600"/>
              </a:lnSpc>
            </a:pPr>
            <a:r>
              <a:rPr lang="en-US" sz="9000">
                <a:solidFill>
                  <a:srgbClr val="000000"/>
                </a:solidFill>
                <a:latin typeface="Canva Sans Bold"/>
                <a:ea typeface="Canva Sans Bold"/>
                <a:cs typeface="Canva Sans Bold"/>
                <a:sym typeface="Canva Sans Bold"/>
              </a:rPr>
              <a:t>Proposed System Architecture</a:t>
            </a:r>
          </a:p>
        </p:txBody>
      </p:sp>
      <p:sp>
        <p:nvSpPr>
          <p:cNvPr id="6" name="TextBox 6"/>
          <p:cNvSpPr txBox="1"/>
          <p:nvPr/>
        </p:nvSpPr>
        <p:spPr>
          <a:xfrm>
            <a:off x="318588" y="3497909"/>
            <a:ext cx="10501319" cy="6789091"/>
          </a:xfrm>
          <a:prstGeom prst="rect">
            <a:avLst/>
          </a:prstGeom>
        </p:spPr>
        <p:txBody>
          <a:bodyPr lIns="0" tIns="0" rIns="0" bIns="0" rtlCol="0" anchor="t">
            <a:spAutoFit/>
          </a:bodyPr>
          <a:lstStyle/>
          <a:p>
            <a:pPr marL="496575" lvl="1" indent="-248288" algn="ctr">
              <a:lnSpc>
                <a:spcPts val="3220"/>
              </a:lnSpc>
              <a:buFont typeface="Arial"/>
              <a:buChar char="•"/>
            </a:pPr>
            <a:r>
              <a:rPr lang="en-US" sz="2300">
                <a:solidFill>
                  <a:srgbClr val="000000"/>
                </a:solidFill>
                <a:latin typeface="Canva Sans Bold"/>
                <a:ea typeface="Canva Sans Bold"/>
                <a:cs typeface="Canva Sans Bold"/>
                <a:sym typeface="Canva Sans Bold"/>
              </a:rPr>
              <a:t>Overview of Architecture:</a:t>
            </a:r>
            <a:r>
              <a:rPr lang="en-US" sz="2300">
                <a:solidFill>
                  <a:srgbClr val="000000"/>
                </a:solidFill>
                <a:latin typeface="Canva Sans"/>
                <a:ea typeface="Canva Sans"/>
                <a:cs typeface="Canva Sans"/>
                <a:sym typeface="Canva Sans"/>
              </a:rPr>
              <a:t> The proposed system architecture for YT Sprint integrates both extractive and abstractive summarization techniques. It consists of several key components:</a:t>
            </a:r>
          </a:p>
          <a:p>
            <a:pPr marL="993151" lvl="2" indent="-331050" algn="ctr">
              <a:lnSpc>
                <a:spcPts val="3220"/>
              </a:lnSpc>
              <a:buFont typeface="Arial"/>
              <a:buChar char="⚬"/>
            </a:pPr>
            <a:r>
              <a:rPr lang="en-US" sz="2300">
                <a:solidFill>
                  <a:srgbClr val="000000"/>
                </a:solidFill>
                <a:latin typeface="Canva Sans Bold"/>
                <a:ea typeface="Canva Sans Bold"/>
                <a:cs typeface="Canva Sans Bold"/>
                <a:sym typeface="Canva Sans Bold"/>
              </a:rPr>
              <a:t>Input Layer</a:t>
            </a:r>
            <a:r>
              <a:rPr lang="en-US" sz="2300">
                <a:solidFill>
                  <a:srgbClr val="000000"/>
                </a:solidFill>
                <a:latin typeface="Canva Sans"/>
                <a:ea typeface="Canva Sans"/>
                <a:cs typeface="Canva Sans"/>
                <a:sym typeface="Canva Sans"/>
              </a:rPr>
              <a:t>: Users input a YouTube video URL or upload a video file.</a:t>
            </a:r>
          </a:p>
          <a:p>
            <a:pPr marL="993151" lvl="2" indent="-331050" algn="ctr">
              <a:lnSpc>
                <a:spcPts val="3220"/>
              </a:lnSpc>
              <a:buFont typeface="Arial"/>
              <a:buChar char="⚬"/>
            </a:pPr>
            <a:r>
              <a:rPr lang="en-US" sz="2300">
                <a:solidFill>
                  <a:srgbClr val="000000"/>
                </a:solidFill>
                <a:latin typeface="Canva Sans Bold"/>
                <a:ea typeface="Canva Sans Bold"/>
                <a:cs typeface="Canva Sans Bold"/>
                <a:sym typeface="Canva Sans Bold"/>
              </a:rPr>
              <a:t>Preprocessing Layer:</a:t>
            </a:r>
            <a:r>
              <a:rPr lang="en-US" sz="2300">
                <a:solidFill>
                  <a:srgbClr val="000000"/>
                </a:solidFill>
                <a:latin typeface="Canva Sans"/>
                <a:ea typeface="Canva Sans"/>
                <a:cs typeface="Canva Sans"/>
                <a:sym typeface="Canva Sans"/>
              </a:rPr>
              <a:t> The video transcript is extracted and preprocessed using tokenization, stop-word removal, and other NLP techniques.</a:t>
            </a:r>
          </a:p>
          <a:p>
            <a:pPr marL="993151" lvl="2" indent="-331050" algn="ctr">
              <a:lnSpc>
                <a:spcPts val="3220"/>
              </a:lnSpc>
              <a:buFont typeface="Arial"/>
              <a:buChar char="⚬"/>
            </a:pPr>
            <a:r>
              <a:rPr lang="en-US" sz="2300">
                <a:solidFill>
                  <a:srgbClr val="000000"/>
                </a:solidFill>
                <a:latin typeface="Canva Sans Bold"/>
                <a:ea typeface="Canva Sans Bold"/>
                <a:cs typeface="Canva Sans Bold"/>
                <a:sym typeface="Canva Sans Bold"/>
              </a:rPr>
              <a:t>Summarization Layer:</a:t>
            </a:r>
            <a:r>
              <a:rPr lang="en-US" sz="2300">
                <a:solidFill>
                  <a:srgbClr val="000000"/>
                </a:solidFill>
                <a:latin typeface="Canva Sans"/>
                <a:ea typeface="Canva Sans"/>
                <a:cs typeface="Canva Sans"/>
                <a:sym typeface="Canva Sans"/>
              </a:rPr>
              <a:t> The system applies a combined approach of extractive summarization (using Latent Semantic Analysis) and abstractive summarization (using transformer models) to generate summaries.</a:t>
            </a:r>
          </a:p>
          <a:p>
            <a:pPr marL="993151" lvl="2" indent="-331050" algn="ctr">
              <a:lnSpc>
                <a:spcPts val="3220"/>
              </a:lnSpc>
              <a:buFont typeface="Arial"/>
              <a:buChar char="⚬"/>
            </a:pPr>
            <a:r>
              <a:rPr lang="en-US" sz="2300">
                <a:solidFill>
                  <a:srgbClr val="000000"/>
                </a:solidFill>
                <a:latin typeface="Canva Sans Bold"/>
                <a:ea typeface="Canva Sans Bold"/>
                <a:cs typeface="Canva Sans Bold"/>
                <a:sym typeface="Canva Sans Bold"/>
              </a:rPr>
              <a:t>Output Layer:</a:t>
            </a:r>
            <a:r>
              <a:rPr lang="en-US" sz="2300">
                <a:solidFill>
                  <a:srgbClr val="000000"/>
                </a:solidFill>
                <a:latin typeface="Canva Sans"/>
                <a:ea typeface="Canva Sans"/>
                <a:cs typeface="Canva Sans"/>
                <a:sym typeface="Canva Sans"/>
              </a:rPr>
              <a:t> The summary is displayed to the user in a concise, easy-to-read format.</a:t>
            </a:r>
          </a:p>
          <a:p>
            <a:pPr marL="496575" lvl="1" indent="-248288" algn="ctr">
              <a:lnSpc>
                <a:spcPts val="3220"/>
              </a:lnSpc>
              <a:buFont typeface="Arial"/>
              <a:buChar char="•"/>
            </a:pPr>
            <a:r>
              <a:rPr lang="en-US" sz="2300">
                <a:solidFill>
                  <a:srgbClr val="000000"/>
                </a:solidFill>
                <a:latin typeface="Canva Sans Bold"/>
                <a:ea typeface="Canva Sans Bold"/>
                <a:cs typeface="Canva Sans Bold"/>
                <a:sym typeface="Canva Sans Bold"/>
              </a:rPr>
              <a:t>Integration</a:t>
            </a:r>
            <a:r>
              <a:rPr lang="en-US" sz="2300">
                <a:solidFill>
                  <a:srgbClr val="000000"/>
                </a:solidFill>
                <a:latin typeface="Canva Sans"/>
                <a:ea typeface="Canva Sans"/>
                <a:cs typeface="Canva Sans"/>
                <a:sym typeface="Canva Sans"/>
              </a:rPr>
              <a:t>: The system is designed to be scalable and can be integrated into existing platforms or used as a standalone application.</a:t>
            </a:r>
          </a:p>
          <a:p>
            <a:pPr algn="ctr">
              <a:lnSpc>
                <a:spcPts val="3220"/>
              </a:lnSpc>
            </a:pPr>
            <a:endParaRPr lang="en-US" sz="2300">
              <a:solidFill>
                <a:srgbClr val="000000"/>
              </a:solidFill>
              <a:latin typeface="Canva Sans"/>
              <a:ea typeface="Canva Sans"/>
              <a:cs typeface="Canva Sans"/>
              <a:sym typeface="Canv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1EF"/>
        </a:solidFill>
        <a:effectLst/>
      </p:bgPr>
    </p:bg>
    <p:spTree>
      <p:nvGrpSpPr>
        <p:cNvPr id="1" name=""/>
        <p:cNvGrpSpPr/>
        <p:nvPr/>
      </p:nvGrpSpPr>
      <p:grpSpPr>
        <a:xfrm>
          <a:off x="0" y="0"/>
          <a:ext cx="0" cy="0"/>
          <a:chOff x="0" y="0"/>
          <a:chExt cx="0" cy="0"/>
        </a:xfrm>
      </p:grpSpPr>
      <p:sp>
        <p:nvSpPr>
          <p:cNvPr id="2" name="Freeform 2"/>
          <p:cNvSpPr/>
          <p:nvPr/>
        </p:nvSpPr>
        <p:spPr>
          <a:xfrm>
            <a:off x="10679153" y="2420996"/>
            <a:ext cx="4208573" cy="4247184"/>
          </a:xfrm>
          <a:custGeom>
            <a:avLst/>
            <a:gdLst/>
            <a:ahLst/>
            <a:cxnLst/>
            <a:rect l="l" t="t" r="r" b="b"/>
            <a:pathLst>
              <a:path w="4208573" h="4247184">
                <a:moveTo>
                  <a:pt x="0" y="0"/>
                </a:moveTo>
                <a:lnTo>
                  <a:pt x="4208574" y="0"/>
                </a:lnTo>
                <a:lnTo>
                  <a:pt x="4208574" y="4247185"/>
                </a:lnTo>
                <a:lnTo>
                  <a:pt x="0" y="4247185"/>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IN"/>
          </a:p>
        </p:txBody>
      </p:sp>
      <p:sp>
        <p:nvSpPr>
          <p:cNvPr id="3" name="Freeform 3"/>
          <p:cNvSpPr/>
          <p:nvPr/>
        </p:nvSpPr>
        <p:spPr>
          <a:xfrm>
            <a:off x="10078075" y="2865603"/>
            <a:ext cx="7181225" cy="5008904"/>
          </a:xfrm>
          <a:custGeom>
            <a:avLst/>
            <a:gdLst/>
            <a:ahLst/>
            <a:cxnLst/>
            <a:rect l="l" t="t" r="r" b="b"/>
            <a:pathLst>
              <a:path w="7181225" h="5008904">
                <a:moveTo>
                  <a:pt x="0" y="0"/>
                </a:moveTo>
                <a:lnTo>
                  <a:pt x="7181225" y="0"/>
                </a:lnTo>
                <a:lnTo>
                  <a:pt x="7181225" y="5008904"/>
                </a:lnTo>
                <a:lnTo>
                  <a:pt x="0" y="50089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pSp>
        <p:nvGrpSpPr>
          <p:cNvPr id="4" name="Group 4"/>
          <p:cNvGrpSpPr/>
          <p:nvPr/>
        </p:nvGrpSpPr>
        <p:grpSpPr>
          <a:xfrm>
            <a:off x="6040225" y="1028700"/>
            <a:ext cx="3103775" cy="1392296"/>
            <a:chOff x="0" y="0"/>
            <a:chExt cx="1310258" cy="587758"/>
          </a:xfrm>
        </p:grpSpPr>
        <p:sp>
          <p:nvSpPr>
            <p:cNvPr id="5" name="Freeform 5"/>
            <p:cNvSpPr/>
            <p:nvPr/>
          </p:nvSpPr>
          <p:spPr>
            <a:xfrm>
              <a:off x="0" y="0"/>
              <a:ext cx="1310258" cy="587758"/>
            </a:xfrm>
            <a:custGeom>
              <a:avLst/>
              <a:gdLst/>
              <a:ahLst/>
              <a:cxnLst/>
              <a:rect l="l" t="t" r="r" b="b"/>
              <a:pathLst>
                <a:path w="1310258" h="587758">
                  <a:moveTo>
                    <a:pt x="655129" y="0"/>
                  </a:moveTo>
                  <a:cubicBezTo>
                    <a:pt x="293311" y="0"/>
                    <a:pt x="0" y="131574"/>
                    <a:pt x="0" y="293879"/>
                  </a:cubicBezTo>
                  <a:cubicBezTo>
                    <a:pt x="0" y="456184"/>
                    <a:pt x="293311" y="587758"/>
                    <a:pt x="655129" y="587758"/>
                  </a:cubicBezTo>
                  <a:cubicBezTo>
                    <a:pt x="1016947" y="587758"/>
                    <a:pt x="1310258" y="456184"/>
                    <a:pt x="1310258" y="293879"/>
                  </a:cubicBezTo>
                  <a:cubicBezTo>
                    <a:pt x="1310258" y="131574"/>
                    <a:pt x="1016947" y="0"/>
                    <a:pt x="655129" y="0"/>
                  </a:cubicBezTo>
                  <a:close/>
                </a:path>
              </a:pathLst>
            </a:custGeom>
            <a:solidFill>
              <a:srgbClr val="97BCE2"/>
            </a:solidFill>
          </p:spPr>
          <p:txBody>
            <a:bodyPr/>
            <a:lstStyle/>
            <a:p>
              <a:endParaRPr lang="en-IN"/>
            </a:p>
          </p:txBody>
        </p:sp>
        <p:sp>
          <p:nvSpPr>
            <p:cNvPr id="6" name="TextBox 6"/>
            <p:cNvSpPr txBox="1"/>
            <p:nvPr/>
          </p:nvSpPr>
          <p:spPr>
            <a:xfrm>
              <a:off x="122837" y="74152"/>
              <a:ext cx="1064584" cy="458503"/>
            </a:xfrm>
            <a:prstGeom prst="rect">
              <a:avLst/>
            </a:prstGeom>
          </p:spPr>
          <p:txBody>
            <a:bodyPr lIns="50800" tIns="50800" rIns="50800" bIns="50800" rtlCol="0" anchor="ctr"/>
            <a:lstStyle/>
            <a:p>
              <a:pPr algn="ctr">
                <a:lnSpc>
                  <a:spcPts val="6473"/>
                </a:lnSpc>
              </a:pPr>
              <a:r>
                <a:rPr lang="en-US" sz="5532">
                  <a:solidFill>
                    <a:srgbClr val="000000"/>
                  </a:solidFill>
                  <a:latin typeface="DM Sans"/>
                  <a:ea typeface="DM Sans"/>
                  <a:cs typeface="DM Sans"/>
                  <a:sym typeface="DM Sans"/>
                </a:rPr>
                <a:t>Start</a:t>
              </a:r>
            </a:p>
          </p:txBody>
        </p:sp>
      </p:grpSp>
      <p:grpSp>
        <p:nvGrpSpPr>
          <p:cNvPr id="7" name="Group 7"/>
          <p:cNvGrpSpPr/>
          <p:nvPr/>
        </p:nvGrpSpPr>
        <p:grpSpPr>
          <a:xfrm>
            <a:off x="1028700" y="1197067"/>
            <a:ext cx="3103775" cy="1055562"/>
            <a:chOff x="0" y="0"/>
            <a:chExt cx="825561" cy="280765"/>
          </a:xfrm>
        </p:grpSpPr>
        <p:sp>
          <p:nvSpPr>
            <p:cNvPr id="8" name="Freeform 8"/>
            <p:cNvSpPr/>
            <p:nvPr/>
          </p:nvSpPr>
          <p:spPr>
            <a:xfrm>
              <a:off x="0" y="0"/>
              <a:ext cx="825561" cy="280765"/>
            </a:xfrm>
            <a:custGeom>
              <a:avLst/>
              <a:gdLst/>
              <a:ahLst/>
              <a:cxnLst/>
              <a:rect l="l" t="t" r="r" b="b"/>
              <a:pathLst>
                <a:path w="825561" h="280765">
                  <a:moveTo>
                    <a:pt x="127212" y="0"/>
                  </a:moveTo>
                  <a:lnTo>
                    <a:pt x="698349" y="0"/>
                  </a:lnTo>
                  <a:cubicBezTo>
                    <a:pt x="768606" y="0"/>
                    <a:pt x="825561" y="56955"/>
                    <a:pt x="825561" y="127212"/>
                  </a:cubicBezTo>
                  <a:lnTo>
                    <a:pt x="825561" y="153553"/>
                  </a:lnTo>
                  <a:cubicBezTo>
                    <a:pt x="825561" y="223810"/>
                    <a:pt x="768606" y="280765"/>
                    <a:pt x="698349" y="280765"/>
                  </a:cubicBezTo>
                  <a:lnTo>
                    <a:pt x="127212" y="280765"/>
                  </a:lnTo>
                  <a:cubicBezTo>
                    <a:pt x="56955" y="280765"/>
                    <a:pt x="0" y="223810"/>
                    <a:pt x="0" y="153553"/>
                  </a:cubicBezTo>
                  <a:lnTo>
                    <a:pt x="0" y="127212"/>
                  </a:lnTo>
                  <a:cubicBezTo>
                    <a:pt x="0" y="56955"/>
                    <a:pt x="56955" y="0"/>
                    <a:pt x="127212" y="0"/>
                  </a:cubicBezTo>
                  <a:close/>
                </a:path>
              </a:pathLst>
            </a:custGeom>
            <a:solidFill>
              <a:srgbClr val="527DBF"/>
            </a:solidFill>
          </p:spPr>
          <p:txBody>
            <a:bodyPr/>
            <a:lstStyle/>
            <a:p>
              <a:endParaRPr lang="en-IN"/>
            </a:p>
          </p:txBody>
        </p:sp>
        <p:sp>
          <p:nvSpPr>
            <p:cNvPr id="9" name="TextBox 9"/>
            <p:cNvSpPr txBox="1"/>
            <p:nvPr/>
          </p:nvSpPr>
          <p:spPr>
            <a:xfrm>
              <a:off x="0" y="9525"/>
              <a:ext cx="825561" cy="271240"/>
            </a:xfrm>
            <a:prstGeom prst="rect">
              <a:avLst/>
            </a:prstGeom>
          </p:spPr>
          <p:txBody>
            <a:bodyPr lIns="50800" tIns="50800" rIns="50800" bIns="50800" rtlCol="0" anchor="ctr"/>
            <a:lstStyle/>
            <a:p>
              <a:pPr algn="ctr">
                <a:lnSpc>
                  <a:spcPts val="3665"/>
                </a:lnSpc>
              </a:pPr>
              <a:r>
                <a:rPr lang="en-US" sz="3132">
                  <a:solidFill>
                    <a:srgbClr val="000000"/>
                  </a:solidFill>
                  <a:latin typeface="DM Sans"/>
                  <a:ea typeface="DM Sans"/>
                  <a:cs typeface="DM Sans"/>
                  <a:sym typeface="DM Sans"/>
                </a:rPr>
                <a:t>User Input</a:t>
              </a:r>
            </a:p>
          </p:txBody>
        </p:sp>
      </p:grpSp>
      <p:grpSp>
        <p:nvGrpSpPr>
          <p:cNvPr id="10" name="Group 10"/>
          <p:cNvGrpSpPr/>
          <p:nvPr/>
        </p:nvGrpSpPr>
        <p:grpSpPr>
          <a:xfrm>
            <a:off x="1028700" y="2619951"/>
            <a:ext cx="3103775" cy="965753"/>
            <a:chOff x="0" y="0"/>
            <a:chExt cx="825561" cy="256877"/>
          </a:xfrm>
        </p:grpSpPr>
        <p:sp>
          <p:nvSpPr>
            <p:cNvPr id="11" name="Freeform 11"/>
            <p:cNvSpPr/>
            <p:nvPr/>
          </p:nvSpPr>
          <p:spPr>
            <a:xfrm>
              <a:off x="0" y="0"/>
              <a:ext cx="825561" cy="256877"/>
            </a:xfrm>
            <a:custGeom>
              <a:avLst/>
              <a:gdLst/>
              <a:ahLst/>
              <a:cxnLst/>
              <a:rect l="l" t="t" r="r" b="b"/>
              <a:pathLst>
                <a:path w="825561" h="256877">
                  <a:moveTo>
                    <a:pt x="0" y="0"/>
                  </a:moveTo>
                  <a:lnTo>
                    <a:pt x="825561" y="0"/>
                  </a:lnTo>
                  <a:lnTo>
                    <a:pt x="825561" y="256877"/>
                  </a:lnTo>
                  <a:lnTo>
                    <a:pt x="0" y="256877"/>
                  </a:lnTo>
                  <a:close/>
                </a:path>
              </a:pathLst>
            </a:custGeom>
            <a:solidFill>
              <a:srgbClr val="527DBF"/>
            </a:solidFill>
          </p:spPr>
          <p:txBody>
            <a:bodyPr/>
            <a:lstStyle/>
            <a:p>
              <a:endParaRPr lang="en-IN"/>
            </a:p>
          </p:txBody>
        </p:sp>
        <p:sp>
          <p:nvSpPr>
            <p:cNvPr id="12" name="TextBox 12"/>
            <p:cNvSpPr txBox="1"/>
            <p:nvPr/>
          </p:nvSpPr>
          <p:spPr>
            <a:xfrm>
              <a:off x="0" y="9525"/>
              <a:ext cx="825561" cy="247352"/>
            </a:xfrm>
            <a:prstGeom prst="rect">
              <a:avLst/>
            </a:prstGeom>
          </p:spPr>
          <p:txBody>
            <a:bodyPr lIns="50800" tIns="50800" rIns="50800" bIns="50800" rtlCol="0" anchor="ctr"/>
            <a:lstStyle/>
            <a:p>
              <a:pPr algn="ctr">
                <a:lnSpc>
                  <a:spcPts val="2963"/>
                </a:lnSpc>
              </a:pPr>
              <a:r>
                <a:rPr lang="en-US" sz="2532">
                  <a:solidFill>
                    <a:srgbClr val="000000"/>
                  </a:solidFill>
                  <a:latin typeface="DM Sans"/>
                  <a:ea typeface="DM Sans"/>
                  <a:cs typeface="DM Sans"/>
                  <a:sym typeface="DM Sans"/>
                </a:rPr>
                <a:t>Fetch Transcript</a:t>
              </a:r>
            </a:p>
          </p:txBody>
        </p:sp>
      </p:grpSp>
      <p:grpSp>
        <p:nvGrpSpPr>
          <p:cNvPr id="13" name="Group 13"/>
          <p:cNvGrpSpPr/>
          <p:nvPr/>
        </p:nvGrpSpPr>
        <p:grpSpPr>
          <a:xfrm>
            <a:off x="1050914" y="4036474"/>
            <a:ext cx="3103775" cy="965753"/>
            <a:chOff x="0" y="0"/>
            <a:chExt cx="825561" cy="256877"/>
          </a:xfrm>
        </p:grpSpPr>
        <p:sp>
          <p:nvSpPr>
            <p:cNvPr id="14" name="Freeform 14"/>
            <p:cNvSpPr/>
            <p:nvPr/>
          </p:nvSpPr>
          <p:spPr>
            <a:xfrm>
              <a:off x="0" y="0"/>
              <a:ext cx="825561" cy="256877"/>
            </a:xfrm>
            <a:custGeom>
              <a:avLst/>
              <a:gdLst/>
              <a:ahLst/>
              <a:cxnLst/>
              <a:rect l="l" t="t" r="r" b="b"/>
              <a:pathLst>
                <a:path w="825561" h="256877">
                  <a:moveTo>
                    <a:pt x="0" y="0"/>
                  </a:moveTo>
                  <a:lnTo>
                    <a:pt x="825561" y="0"/>
                  </a:lnTo>
                  <a:lnTo>
                    <a:pt x="825561" y="256877"/>
                  </a:lnTo>
                  <a:lnTo>
                    <a:pt x="0" y="256877"/>
                  </a:lnTo>
                  <a:close/>
                </a:path>
              </a:pathLst>
            </a:custGeom>
            <a:solidFill>
              <a:srgbClr val="527DBF"/>
            </a:solidFill>
          </p:spPr>
          <p:txBody>
            <a:bodyPr/>
            <a:lstStyle/>
            <a:p>
              <a:endParaRPr lang="en-IN"/>
            </a:p>
          </p:txBody>
        </p:sp>
        <p:sp>
          <p:nvSpPr>
            <p:cNvPr id="15" name="TextBox 15"/>
            <p:cNvSpPr txBox="1"/>
            <p:nvPr/>
          </p:nvSpPr>
          <p:spPr>
            <a:xfrm>
              <a:off x="0" y="9525"/>
              <a:ext cx="825561" cy="247352"/>
            </a:xfrm>
            <a:prstGeom prst="rect">
              <a:avLst/>
            </a:prstGeom>
          </p:spPr>
          <p:txBody>
            <a:bodyPr lIns="50800" tIns="50800" rIns="50800" bIns="50800" rtlCol="0" anchor="ctr"/>
            <a:lstStyle/>
            <a:p>
              <a:pPr algn="ctr">
                <a:lnSpc>
                  <a:spcPts val="2963"/>
                </a:lnSpc>
              </a:pPr>
              <a:r>
                <a:rPr lang="en-US" sz="2532">
                  <a:solidFill>
                    <a:srgbClr val="000000"/>
                  </a:solidFill>
                  <a:latin typeface="DM Sans"/>
                  <a:ea typeface="DM Sans"/>
                  <a:cs typeface="DM Sans"/>
                  <a:sym typeface="DM Sans"/>
                </a:rPr>
                <a:t>Preprocessing</a:t>
              </a:r>
            </a:p>
          </p:txBody>
        </p:sp>
      </p:grpSp>
      <p:grpSp>
        <p:nvGrpSpPr>
          <p:cNvPr id="16" name="Group 16"/>
          <p:cNvGrpSpPr/>
          <p:nvPr/>
        </p:nvGrpSpPr>
        <p:grpSpPr>
          <a:xfrm>
            <a:off x="1050914" y="7117860"/>
            <a:ext cx="3103775" cy="1017534"/>
            <a:chOff x="0" y="0"/>
            <a:chExt cx="825561" cy="270650"/>
          </a:xfrm>
        </p:grpSpPr>
        <p:sp>
          <p:nvSpPr>
            <p:cNvPr id="17" name="Freeform 17"/>
            <p:cNvSpPr/>
            <p:nvPr/>
          </p:nvSpPr>
          <p:spPr>
            <a:xfrm>
              <a:off x="0" y="0"/>
              <a:ext cx="825561" cy="270650"/>
            </a:xfrm>
            <a:custGeom>
              <a:avLst/>
              <a:gdLst/>
              <a:ahLst/>
              <a:cxnLst/>
              <a:rect l="l" t="t" r="r" b="b"/>
              <a:pathLst>
                <a:path w="825561" h="270650">
                  <a:moveTo>
                    <a:pt x="0" y="0"/>
                  </a:moveTo>
                  <a:lnTo>
                    <a:pt x="825561" y="0"/>
                  </a:lnTo>
                  <a:lnTo>
                    <a:pt x="825561" y="270650"/>
                  </a:lnTo>
                  <a:lnTo>
                    <a:pt x="0" y="270650"/>
                  </a:lnTo>
                  <a:close/>
                </a:path>
              </a:pathLst>
            </a:custGeom>
            <a:solidFill>
              <a:srgbClr val="527DBF"/>
            </a:solidFill>
          </p:spPr>
          <p:txBody>
            <a:bodyPr/>
            <a:lstStyle/>
            <a:p>
              <a:endParaRPr lang="en-IN"/>
            </a:p>
          </p:txBody>
        </p:sp>
        <p:sp>
          <p:nvSpPr>
            <p:cNvPr id="18" name="TextBox 18"/>
            <p:cNvSpPr txBox="1"/>
            <p:nvPr/>
          </p:nvSpPr>
          <p:spPr>
            <a:xfrm>
              <a:off x="0" y="9525"/>
              <a:ext cx="825561" cy="261125"/>
            </a:xfrm>
            <a:prstGeom prst="rect">
              <a:avLst/>
            </a:prstGeom>
          </p:spPr>
          <p:txBody>
            <a:bodyPr lIns="50800" tIns="50800" rIns="50800" bIns="50800" rtlCol="0" anchor="ctr"/>
            <a:lstStyle/>
            <a:p>
              <a:pPr algn="ctr">
                <a:lnSpc>
                  <a:spcPts val="2963"/>
                </a:lnSpc>
              </a:pPr>
              <a:r>
                <a:rPr lang="en-US" sz="2532">
                  <a:solidFill>
                    <a:srgbClr val="000000"/>
                  </a:solidFill>
                  <a:latin typeface="DM Sans"/>
                  <a:ea typeface="DM Sans"/>
                  <a:cs typeface="DM Sans"/>
                  <a:sym typeface="DM Sans"/>
                </a:rPr>
                <a:t>Summarization</a:t>
              </a:r>
            </a:p>
          </p:txBody>
        </p:sp>
      </p:grpSp>
      <p:grpSp>
        <p:nvGrpSpPr>
          <p:cNvPr id="19" name="Group 19"/>
          <p:cNvGrpSpPr/>
          <p:nvPr/>
        </p:nvGrpSpPr>
        <p:grpSpPr>
          <a:xfrm>
            <a:off x="1050914" y="8493619"/>
            <a:ext cx="3103775" cy="1285021"/>
            <a:chOff x="0" y="0"/>
            <a:chExt cx="825561" cy="341798"/>
          </a:xfrm>
        </p:grpSpPr>
        <p:sp>
          <p:nvSpPr>
            <p:cNvPr id="20" name="Freeform 20"/>
            <p:cNvSpPr/>
            <p:nvPr/>
          </p:nvSpPr>
          <p:spPr>
            <a:xfrm>
              <a:off x="0" y="0"/>
              <a:ext cx="825561" cy="341798"/>
            </a:xfrm>
            <a:custGeom>
              <a:avLst/>
              <a:gdLst/>
              <a:ahLst/>
              <a:cxnLst/>
              <a:rect l="l" t="t" r="r" b="b"/>
              <a:pathLst>
                <a:path w="825561" h="341798">
                  <a:moveTo>
                    <a:pt x="127212" y="0"/>
                  </a:moveTo>
                  <a:lnTo>
                    <a:pt x="698349" y="0"/>
                  </a:lnTo>
                  <a:cubicBezTo>
                    <a:pt x="768606" y="0"/>
                    <a:pt x="825561" y="56955"/>
                    <a:pt x="825561" y="127212"/>
                  </a:cubicBezTo>
                  <a:lnTo>
                    <a:pt x="825561" y="214586"/>
                  </a:lnTo>
                  <a:cubicBezTo>
                    <a:pt x="825561" y="248324"/>
                    <a:pt x="812158" y="280681"/>
                    <a:pt x="788301" y="304538"/>
                  </a:cubicBezTo>
                  <a:cubicBezTo>
                    <a:pt x="764444" y="328395"/>
                    <a:pt x="732087" y="341798"/>
                    <a:pt x="698349" y="341798"/>
                  </a:cubicBezTo>
                  <a:lnTo>
                    <a:pt x="127212" y="341798"/>
                  </a:lnTo>
                  <a:cubicBezTo>
                    <a:pt x="56955" y="341798"/>
                    <a:pt x="0" y="284843"/>
                    <a:pt x="0" y="214586"/>
                  </a:cubicBezTo>
                  <a:lnTo>
                    <a:pt x="0" y="127212"/>
                  </a:lnTo>
                  <a:cubicBezTo>
                    <a:pt x="0" y="56955"/>
                    <a:pt x="56955" y="0"/>
                    <a:pt x="127212" y="0"/>
                  </a:cubicBezTo>
                  <a:close/>
                </a:path>
              </a:pathLst>
            </a:custGeom>
            <a:solidFill>
              <a:srgbClr val="527DBF"/>
            </a:solidFill>
          </p:spPr>
          <p:txBody>
            <a:bodyPr/>
            <a:lstStyle/>
            <a:p>
              <a:endParaRPr lang="en-IN"/>
            </a:p>
          </p:txBody>
        </p:sp>
        <p:sp>
          <p:nvSpPr>
            <p:cNvPr id="21" name="TextBox 21"/>
            <p:cNvSpPr txBox="1"/>
            <p:nvPr/>
          </p:nvSpPr>
          <p:spPr>
            <a:xfrm>
              <a:off x="0" y="9525"/>
              <a:ext cx="825561" cy="332273"/>
            </a:xfrm>
            <a:prstGeom prst="rect">
              <a:avLst/>
            </a:prstGeom>
          </p:spPr>
          <p:txBody>
            <a:bodyPr lIns="50800" tIns="50800" rIns="50800" bIns="50800" rtlCol="0" anchor="ctr"/>
            <a:lstStyle/>
            <a:p>
              <a:pPr algn="ctr">
                <a:lnSpc>
                  <a:spcPts val="3665"/>
                </a:lnSpc>
              </a:pPr>
              <a:r>
                <a:rPr lang="en-US" sz="3132">
                  <a:solidFill>
                    <a:srgbClr val="000000"/>
                  </a:solidFill>
                  <a:latin typeface="DM Sans"/>
                  <a:ea typeface="DM Sans"/>
                  <a:cs typeface="DM Sans"/>
                  <a:sym typeface="DM Sans"/>
                </a:rPr>
                <a:t>Output Summary</a:t>
              </a:r>
            </a:p>
          </p:txBody>
        </p:sp>
      </p:grpSp>
      <p:grpSp>
        <p:nvGrpSpPr>
          <p:cNvPr id="22" name="Group 22"/>
          <p:cNvGrpSpPr/>
          <p:nvPr/>
        </p:nvGrpSpPr>
        <p:grpSpPr>
          <a:xfrm>
            <a:off x="6040225" y="8493619"/>
            <a:ext cx="3103775" cy="1392296"/>
            <a:chOff x="0" y="0"/>
            <a:chExt cx="1310258" cy="587758"/>
          </a:xfrm>
        </p:grpSpPr>
        <p:sp>
          <p:nvSpPr>
            <p:cNvPr id="23" name="Freeform 23"/>
            <p:cNvSpPr/>
            <p:nvPr/>
          </p:nvSpPr>
          <p:spPr>
            <a:xfrm>
              <a:off x="0" y="0"/>
              <a:ext cx="1310258" cy="587758"/>
            </a:xfrm>
            <a:custGeom>
              <a:avLst/>
              <a:gdLst/>
              <a:ahLst/>
              <a:cxnLst/>
              <a:rect l="l" t="t" r="r" b="b"/>
              <a:pathLst>
                <a:path w="1310258" h="587758">
                  <a:moveTo>
                    <a:pt x="655129" y="0"/>
                  </a:moveTo>
                  <a:cubicBezTo>
                    <a:pt x="293311" y="0"/>
                    <a:pt x="0" y="131574"/>
                    <a:pt x="0" y="293879"/>
                  </a:cubicBezTo>
                  <a:cubicBezTo>
                    <a:pt x="0" y="456184"/>
                    <a:pt x="293311" y="587758"/>
                    <a:pt x="655129" y="587758"/>
                  </a:cubicBezTo>
                  <a:cubicBezTo>
                    <a:pt x="1016947" y="587758"/>
                    <a:pt x="1310258" y="456184"/>
                    <a:pt x="1310258" y="293879"/>
                  </a:cubicBezTo>
                  <a:cubicBezTo>
                    <a:pt x="1310258" y="131574"/>
                    <a:pt x="1016947" y="0"/>
                    <a:pt x="655129" y="0"/>
                  </a:cubicBezTo>
                  <a:close/>
                </a:path>
              </a:pathLst>
            </a:custGeom>
            <a:solidFill>
              <a:srgbClr val="97BCE2"/>
            </a:solidFill>
          </p:spPr>
          <p:txBody>
            <a:bodyPr/>
            <a:lstStyle/>
            <a:p>
              <a:endParaRPr lang="en-IN"/>
            </a:p>
          </p:txBody>
        </p:sp>
        <p:sp>
          <p:nvSpPr>
            <p:cNvPr id="24" name="TextBox 24"/>
            <p:cNvSpPr txBox="1"/>
            <p:nvPr/>
          </p:nvSpPr>
          <p:spPr>
            <a:xfrm>
              <a:off x="122837" y="74152"/>
              <a:ext cx="1064584" cy="458503"/>
            </a:xfrm>
            <a:prstGeom prst="rect">
              <a:avLst/>
            </a:prstGeom>
          </p:spPr>
          <p:txBody>
            <a:bodyPr lIns="50800" tIns="50800" rIns="50800" bIns="50800" rtlCol="0" anchor="ctr"/>
            <a:lstStyle/>
            <a:p>
              <a:pPr algn="ctr">
                <a:lnSpc>
                  <a:spcPts val="6473"/>
                </a:lnSpc>
              </a:pPr>
              <a:r>
                <a:rPr lang="en-US" sz="5532">
                  <a:solidFill>
                    <a:srgbClr val="000000"/>
                  </a:solidFill>
                  <a:latin typeface="DM Sans"/>
                  <a:ea typeface="DM Sans"/>
                  <a:cs typeface="DM Sans"/>
                  <a:sym typeface="DM Sans"/>
                </a:rPr>
                <a:t>Stop</a:t>
              </a:r>
            </a:p>
          </p:txBody>
        </p:sp>
      </p:grpSp>
      <p:sp>
        <p:nvSpPr>
          <p:cNvPr id="25" name="AutoShape 25"/>
          <p:cNvSpPr/>
          <p:nvPr/>
        </p:nvSpPr>
        <p:spPr>
          <a:xfrm>
            <a:off x="2580587" y="2252629"/>
            <a:ext cx="0" cy="367322"/>
          </a:xfrm>
          <a:prstGeom prst="line">
            <a:avLst/>
          </a:prstGeom>
          <a:ln w="38100" cap="flat">
            <a:solidFill>
              <a:srgbClr val="000000"/>
            </a:solidFill>
            <a:prstDash val="solid"/>
            <a:headEnd type="none" w="sm" len="sm"/>
            <a:tailEnd type="arrow" w="med" len="sm"/>
          </a:ln>
        </p:spPr>
        <p:txBody>
          <a:bodyPr/>
          <a:lstStyle/>
          <a:p>
            <a:endParaRPr lang="en-IN"/>
          </a:p>
        </p:txBody>
      </p:sp>
      <p:sp>
        <p:nvSpPr>
          <p:cNvPr id="26" name="AutoShape 26"/>
          <p:cNvSpPr/>
          <p:nvPr/>
        </p:nvSpPr>
        <p:spPr>
          <a:xfrm flipH="1">
            <a:off x="2602801" y="8135394"/>
            <a:ext cx="0" cy="358225"/>
          </a:xfrm>
          <a:prstGeom prst="line">
            <a:avLst/>
          </a:prstGeom>
          <a:ln w="38100" cap="flat">
            <a:solidFill>
              <a:srgbClr val="000000"/>
            </a:solidFill>
            <a:prstDash val="solid"/>
            <a:headEnd type="none" w="sm" len="sm"/>
            <a:tailEnd type="arrow" w="med" len="sm"/>
          </a:ln>
        </p:spPr>
        <p:txBody>
          <a:bodyPr/>
          <a:lstStyle/>
          <a:p>
            <a:endParaRPr lang="en-IN"/>
          </a:p>
        </p:txBody>
      </p:sp>
      <p:grpSp>
        <p:nvGrpSpPr>
          <p:cNvPr id="27" name="Group 27"/>
          <p:cNvGrpSpPr/>
          <p:nvPr/>
        </p:nvGrpSpPr>
        <p:grpSpPr>
          <a:xfrm>
            <a:off x="1028700" y="5370055"/>
            <a:ext cx="3103775" cy="1389580"/>
            <a:chOff x="0" y="0"/>
            <a:chExt cx="825561" cy="369609"/>
          </a:xfrm>
        </p:grpSpPr>
        <p:sp>
          <p:nvSpPr>
            <p:cNvPr id="28" name="Freeform 28"/>
            <p:cNvSpPr/>
            <p:nvPr/>
          </p:nvSpPr>
          <p:spPr>
            <a:xfrm>
              <a:off x="0" y="0"/>
              <a:ext cx="825561" cy="369609"/>
            </a:xfrm>
            <a:custGeom>
              <a:avLst/>
              <a:gdLst/>
              <a:ahLst/>
              <a:cxnLst/>
              <a:rect l="l" t="t" r="r" b="b"/>
              <a:pathLst>
                <a:path w="825561" h="369609">
                  <a:moveTo>
                    <a:pt x="412780" y="0"/>
                  </a:moveTo>
                  <a:lnTo>
                    <a:pt x="825561" y="184805"/>
                  </a:lnTo>
                  <a:lnTo>
                    <a:pt x="412780" y="369609"/>
                  </a:lnTo>
                  <a:lnTo>
                    <a:pt x="0" y="184805"/>
                  </a:lnTo>
                  <a:lnTo>
                    <a:pt x="412780" y="0"/>
                  </a:lnTo>
                  <a:close/>
                </a:path>
              </a:pathLst>
            </a:custGeom>
            <a:solidFill>
              <a:srgbClr val="527DBF"/>
            </a:solidFill>
          </p:spPr>
          <p:txBody>
            <a:bodyPr/>
            <a:lstStyle/>
            <a:p>
              <a:endParaRPr lang="en-IN"/>
            </a:p>
          </p:txBody>
        </p:sp>
        <p:sp>
          <p:nvSpPr>
            <p:cNvPr id="29" name="TextBox 29"/>
            <p:cNvSpPr txBox="1"/>
            <p:nvPr/>
          </p:nvSpPr>
          <p:spPr>
            <a:xfrm>
              <a:off x="141893" y="73052"/>
              <a:ext cx="541774" cy="233031"/>
            </a:xfrm>
            <a:prstGeom prst="rect">
              <a:avLst/>
            </a:prstGeom>
          </p:spPr>
          <p:txBody>
            <a:bodyPr lIns="50800" tIns="50800" rIns="50800" bIns="50800" rtlCol="0" anchor="ctr"/>
            <a:lstStyle/>
            <a:p>
              <a:pPr algn="ctr">
                <a:lnSpc>
                  <a:spcPts val="2495"/>
                </a:lnSpc>
              </a:pPr>
              <a:r>
                <a:rPr lang="en-US" sz="2132">
                  <a:solidFill>
                    <a:srgbClr val="000000"/>
                  </a:solidFill>
                  <a:latin typeface="DM Sans"/>
                  <a:ea typeface="DM Sans"/>
                  <a:cs typeface="DM Sans"/>
                  <a:sym typeface="DM Sans"/>
                </a:rPr>
                <a:t> Is Transcript Clean?</a:t>
              </a:r>
            </a:p>
          </p:txBody>
        </p:sp>
      </p:grpSp>
      <p:sp>
        <p:nvSpPr>
          <p:cNvPr id="30" name="AutoShape 30"/>
          <p:cNvSpPr/>
          <p:nvPr/>
        </p:nvSpPr>
        <p:spPr>
          <a:xfrm flipH="1">
            <a:off x="2602801" y="3604567"/>
            <a:ext cx="0" cy="431907"/>
          </a:xfrm>
          <a:prstGeom prst="line">
            <a:avLst/>
          </a:prstGeom>
          <a:ln w="38100" cap="flat">
            <a:solidFill>
              <a:srgbClr val="000000"/>
            </a:solidFill>
            <a:prstDash val="solid"/>
            <a:headEnd type="none" w="sm" len="sm"/>
            <a:tailEnd type="arrow" w="med" len="sm"/>
          </a:ln>
        </p:spPr>
        <p:txBody>
          <a:bodyPr/>
          <a:lstStyle/>
          <a:p>
            <a:endParaRPr lang="en-IN"/>
          </a:p>
        </p:txBody>
      </p:sp>
      <p:sp>
        <p:nvSpPr>
          <p:cNvPr id="31" name="AutoShape 31"/>
          <p:cNvSpPr/>
          <p:nvPr/>
        </p:nvSpPr>
        <p:spPr>
          <a:xfrm flipH="1">
            <a:off x="2580587" y="5021090"/>
            <a:ext cx="0" cy="348965"/>
          </a:xfrm>
          <a:prstGeom prst="line">
            <a:avLst/>
          </a:prstGeom>
          <a:ln w="38100" cap="flat">
            <a:solidFill>
              <a:srgbClr val="000000"/>
            </a:solidFill>
            <a:prstDash val="solid"/>
            <a:headEnd type="none" w="sm" len="sm"/>
            <a:tailEnd type="arrow" w="med" len="sm"/>
          </a:ln>
        </p:spPr>
        <p:txBody>
          <a:bodyPr/>
          <a:lstStyle/>
          <a:p>
            <a:endParaRPr lang="en-IN"/>
          </a:p>
        </p:txBody>
      </p:sp>
      <p:sp>
        <p:nvSpPr>
          <p:cNvPr id="32" name="AutoShape 32"/>
          <p:cNvSpPr/>
          <p:nvPr/>
        </p:nvSpPr>
        <p:spPr>
          <a:xfrm>
            <a:off x="2602801" y="6759635"/>
            <a:ext cx="0" cy="358225"/>
          </a:xfrm>
          <a:prstGeom prst="line">
            <a:avLst/>
          </a:prstGeom>
          <a:ln w="38100" cap="flat">
            <a:solidFill>
              <a:srgbClr val="000000"/>
            </a:solidFill>
            <a:prstDash val="solid"/>
            <a:headEnd type="none" w="sm" len="sm"/>
            <a:tailEnd type="arrow" w="med" len="sm"/>
          </a:ln>
        </p:spPr>
        <p:txBody>
          <a:bodyPr/>
          <a:lstStyle/>
          <a:p>
            <a:endParaRPr lang="en-IN"/>
          </a:p>
        </p:txBody>
      </p:sp>
      <p:sp>
        <p:nvSpPr>
          <p:cNvPr id="33" name="AutoShape 33"/>
          <p:cNvSpPr/>
          <p:nvPr/>
        </p:nvSpPr>
        <p:spPr>
          <a:xfrm flipH="1">
            <a:off x="4132475" y="1724848"/>
            <a:ext cx="1907751" cy="0"/>
          </a:xfrm>
          <a:prstGeom prst="line">
            <a:avLst/>
          </a:prstGeom>
          <a:ln w="38100" cap="flat">
            <a:solidFill>
              <a:srgbClr val="000000"/>
            </a:solidFill>
            <a:prstDash val="solid"/>
            <a:headEnd type="none" w="sm" len="sm"/>
            <a:tailEnd type="arrow" w="med" len="sm"/>
          </a:ln>
        </p:spPr>
        <p:txBody>
          <a:bodyPr/>
          <a:lstStyle/>
          <a:p>
            <a:endParaRPr lang="en-IN"/>
          </a:p>
        </p:txBody>
      </p:sp>
      <p:sp>
        <p:nvSpPr>
          <p:cNvPr id="34" name="AutoShape 34"/>
          <p:cNvSpPr/>
          <p:nvPr/>
        </p:nvSpPr>
        <p:spPr>
          <a:xfrm>
            <a:off x="4154689" y="9136130"/>
            <a:ext cx="1885537" cy="53638"/>
          </a:xfrm>
          <a:prstGeom prst="line">
            <a:avLst/>
          </a:prstGeom>
          <a:ln w="38100" cap="flat">
            <a:solidFill>
              <a:srgbClr val="000000"/>
            </a:solidFill>
            <a:prstDash val="solid"/>
            <a:headEnd type="none" w="sm" len="sm"/>
            <a:tailEnd type="triangle" w="lg" len="med"/>
          </a:ln>
        </p:spPr>
        <p:txBody>
          <a:bodyPr/>
          <a:lstStyle/>
          <a:p>
            <a:endParaRPr lang="en-IN"/>
          </a:p>
        </p:txBody>
      </p:sp>
      <p:sp>
        <p:nvSpPr>
          <p:cNvPr id="35" name="AutoShape 35"/>
          <p:cNvSpPr/>
          <p:nvPr/>
        </p:nvSpPr>
        <p:spPr>
          <a:xfrm flipV="1">
            <a:off x="4132475" y="6064845"/>
            <a:ext cx="1907751" cy="0"/>
          </a:xfrm>
          <a:prstGeom prst="line">
            <a:avLst/>
          </a:prstGeom>
          <a:ln w="38100" cap="flat">
            <a:solidFill>
              <a:srgbClr val="000000"/>
            </a:solidFill>
            <a:prstDash val="solid"/>
            <a:headEnd type="none" w="sm" len="sm"/>
            <a:tailEnd type="none" w="sm" len="sm"/>
          </a:ln>
        </p:spPr>
        <p:txBody>
          <a:bodyPr/>
          <a:lstStyle/>
          <a:p>
            <a:endParaRPr lang="en-IN"/>
          </a:p>
        </p:txBody>
      </p:sp>
      <p:sp>
        <p:nvSpPr>
          <p:cNvPr id="36" name="AutoShape 36"/>
          <p:cNvSpPr/>
          <p:nvPr/>
        </p:nvSpPr>
        <p:spPr>
          <a:xfrm flipV="1">
            <a:off x="6040225" y="4523738"/>
            <a:ext cx="0" cy="1541107"/>
          </a:xfrm>
          <a:prstGeom prst="line">
            <a:avLst/>
          </a:prstGeom>
          <a:ln w="38100" cap="flat">
            <a:solidFill>
              <a:srgbClr val="000000"/>
            </a:solidFill>
            <a:prstDash val="solid"/>
            <a:headEnd type="none" w="sm" len="sm"/>
            <a:tailEnd type="none" w="sm" len="sm"/>
          </a:ln>
        </p:spPr>
        <p:txBody>
          <a:bodyPr/>
          <a:lstStyle/>
          <a:p>
            <a:endParaRPr lang="en-IN"/>
          </a:p>
        </p:txBody>
      </p:sp>
      <p:sp>
        <p:nvSpPr>
          <p:cNvPr id="37" name="AutoShape 37"/>
          <p:cNvSpPr/>
          <p:nvPr/>
        </p:nvSpPr>
        <p:spPr>
          <a:xfrm flipH="1" flipV="1">
            <a:off x="4154689" y="4519351"/>
            <a:ext cx="1885537" cy="4387"/>
          </a:xfrm>
          <a:prstGeom prst="line">
            <a:avLst/>
          </a:prstGeom>
          <a:ln w="38100" cap="flat">
            <a:solidFill>
              <a:srgbClr val="000000"/>
            </a:solidFill>
            <a:prstDash val="solid"/>
            <a:headEnd type="none" w="sm" len="sm"/>
            <a:tailEnd type="arrow" w="med" len="sm"/>
          </a:ln>
        </p:spPr>
        <p:txBody>
          <a:bodyPr/>
          <a:lstStyle/>
          <a:p>
            <a:endParaRPr lang="en-IN"/>
          </a:p>
        </p:txBody>
      </p:sp>
      <p:sp>
        <p:nvSpPr>
          <p:cNvPr id="38" name="TextBox 38"/>
          <p:cNvSpPr txBox="1"/>
          <p:nvPr/>
        </p:nvSpPr>
        <p:spPr>
          <a:xfrm>
            <a:off x="2580587" y="6740398"/>
            <a:ext cx="512146" cy="237690"/>
          </a:xfrm>
          <a:prstGeom prst="rect">
            <a:avLst/>
          </a:prstGeom>
        </p:spPr>
        <p:txBody>
          <a:bodyPr lIns="0" tIns="0" rIns="0" bIns="0" rtlCol="0" anchor="t">
            <a:spAutoFit/>
          </a:bodyPr>
          <a:lstStyle/>
          <a:p>
            <a:pPr algn="ctr">
              <a:lnSpc>
                <a:spcPts val="1907"/>
              </a:lnSpc>
            </a:pPr>
            <a:r>
              <a:rPr lang="en-US" sz="1362">
                <a:solidFill>
                  <a:srgbClr val="000000"/>
                </a:solidFill>
                <a:latin typeface="Canva Sans Bold"/>
                <a:ea typeface="Canva Sans Bold"/>
                <a:cs typeface="Canva Sans Bold"/>
                <a:sym typeface="Canva Sans Bold"/>
              </a:rPr>
              <a:t>Yes</a:t>
            </a:r>
          </a:p>
        </p:txBody>
      </p:sp>
      <p:sp>
        <p:nvSpPr>
          <p:cNvPr id="39" name="TextBox 39"/>
          <p:cNvSpPr txBox="1"/>
          <p:nvPr/>
        </p:nvSpPr>
        <p:spPr>
          <a:xfrm>
            <a:off x="4804964" y="5826291"/>
            <a:ext cx="286745" cy="238553"/>
          </a:xfrm>
          <a:prstGeom prst="rect">
            <a:avLst/>
          </a:prstGeom>
        </p:spPr>
        <p:txBody>
          <a:bodyPr lIns="0" tIns="0" rIns="0" bIns="0" rtlCol="0" anchor="t">
            <a:spAutoFit/>
          </a:bodyPr>
          <a:lstStyle/>
          <a:p>
            <a:pPr algn="ctr">
              <a:lnSpc>
                <a:spcPts val="1940"/>
              </a:lnSpc>
            </a:pPr>
            <a:r>
              <a:rPr lang="en-US" sz="1386">
                <a:solidFill>
                  <a:srgbClr val="000000"/>
                </a:solidFill>
                <a:latin typeface="Canva Sans"/>
                <a:ea typeface="Canva Sans"/>
                <a:cs typeface="Canva Sans"/>
                <a:sym typeface="Canva Sans"/>
              </a:rPr>
              <a:t>No</a:t>
            </a:r>
          </a:p>
        </p:txBody>
      </p:sp>
      <p:sp>
        <p:nvSpPr>
          <p:cNvPr id="40" name="TextBox 40"/>
          <p:cNvSpPr txBox="1"/>
          <p:nvPr/>
        </p:nvSpPr>
        <p:spPr>
          <a:xfrm>
            <a:off x="11049000" y="158332"/>
            <a:ext cx="5995081" cy="1566516"/>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ea typeface="Canva Sans Bold"/>
                <a:cs typeface="Canva Sans Bold"/>
                <a:sym typeface="Canva Sans Bold"/>
              </a:rPr>
              <a:t>Flowchart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rot="-5282649">
            <a:off x="753178" y="3852356"/>
            <a:ext cx="7567145" cy="2582288"/>
          </a:xfrm>
          <a:custGeom>
            <a:avLst/>
            <a:gdLst/>
            <a:ahLst/>
            <a:cxnLst/>
            <a:rect l="l" t="t" r="r" b="b"/>
            <a:pathLst>
              <a:path w="7567145" h="2582288">
                <a:moveTo>
                  <a:pt x="0" y="0"/>
                </a:moveTo>
                <a:lnTo>
                  <a:pt x="7567144" y="0"/>
                </a:lnTo>
                <a:lnTo>
                  <a:pt x="7567144" y="2582288"/>
                </a:lnTo>
                <a:lnTo>
                  <a:pt x="0" y="2582288"/>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en-IN"/>
          </a:p>
        </p:txBody>
      </p:sp>
      <p:sp>
        <p:nvSpPr>
          <p:cNvPr id="4" name="Freeform 4"/>
          <p:cNvSpPr/>
          <p:nvPr/>
        </p:nvSpPr>
        <p:spPr>
          <a:xfrm>
            <a:off x="1780231" y="2037564"/>
            <a:ext cx="5513037" cy="6211873"/>
          </a:xfrm>
          <a:custGeom>
            <a:avLst/>
            <a:gdLst/>
            <a:ahLst/>
            <a:cxnLst/>
            <a:rect l="l" t="t" r="r" b="b"/>
            <a:pathLst>
              <a:path w="5513037" h="6211873">
                <a:moveTo>
                  <a:pt x="0" y="0"/>
                </a:moveTo>
                <a:lnTo>
                  <a:pt x="5513038" y="0"/>
                </a:lnTo>
                <a:lnTo>
                  <a:pt x="5513038" y="6211872"/>
                </a:lnTo>
                <a:lnTo>
                  <a:pt x="0" y="62118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TextBox 5"/>
          <p:cNvSpPr txBox="1"/>
          <p:nvPr/>
        </p:nvSpPr>
        <p:spPr>
          <a:xfrm>
            <a:off x="8659015" y="439311"/>
            <a:ext cx="7848753" cy="3387005"/>
          </a:xfrm>
          <a:prstGeom prst="rect">
            <a:avLst/>
          </a:prstGeom>
        </p:spPr>
        <p:txBody>
          <a:bodyPr lIns="0" tIns="0" rIns="0" bIns="0" rtlCol="0" anchor="t">
            <a:spAutoFit/>
          </a:bodyPr>
          <a:lstStyle/>
          <a:p>
            <a:pPr algn="l">
              <a:lnSpc>
                <a:spcPts val="8730"/>
              </a:lnSpc>
            </a:pPr>
            <a:r>
              <a:rPr lang="en-US" sz="9000">
                <a:solidFill>
                  <a:srgbClr val="000000"/>
                </a:solidFill>
                <a:latin typeface="DM Sans Bold"/>
                <a:ea typeface="DM Sans Bold"/>
                <a:cs typeface="DM Sans Bold"/>
                <a:sym typeface="DM Sans Bold"/>
              </a:rPr>
              <a:t>Algorithm of the Proposed System</a:t>
            </a:r>
          </a:p>
        </p:txBody>
      </p:sp>
      <p:sp>
        <p:nvSpPr>
          <p:cNvPr id="6" name="TextBox 6"/>
          <p:cNvSpPr txBox="1"/>
          <p:nvPr/>
        </p:nvSpPr>
        <p:spPr>
          <a:xfrm>
            <a:off x="8283250" y="3788216"/>
            <a:ext cx="9659767" cy="6578493"/>
          </a:xfrm>
          <a:prstGeom prst="rect">
            <a:avLst/>
          </a:prstGeom>
        </p:spPr>
        <p:txBody>
          <a:bodyPr lIns="0" tIns="0" rIns="0" bIns="0" rtlCol="0" anchor="t">
            <a:spAutoFit/>
          </a:bodyPr>
          <a:lstStyle/>
          <a:p>
            <a:pPr marL="496253" lvl="1" indent="-248127" algn="l">
              <a:lnSpc>
                <a:spcPts val="3103"/>
              </a:lnSpc>
              <a:buFont typeface="Arial"/>
              <a:buChar char="•"/>
            </a:pPr>
            <a:r>
              <a:rPr lang="en-US" sz="2298" spc="137">
                <a:solidFill>
                  <a:srgbClr val="000000"/>
                </a:solidFill>
                <a:latin typeface="DM Sans Bold"/>
                <a:ea typeface="DM Sans Bold"/>
                <a:cs typeface="DM Sans Bold"/>
                <a:sym typeface="DM Sans Bold"/>
              </a:rPr>
              <a:t>Extractive Summarization (LSA):</a:t>
            </a:r>
          </a:p>
          <a:p>
            <a:pPr marL="992506" lvl="2" indent="-330835" algn="l">
              <a:lnSpc>
                <a:spcPts val="3103"/>
              </a:lnSpc>
              <a:buFont typeface="Arial"/>
              <a:buChar char="⚬"/>
            </a:pPr>
            <a:r>
              <a:rPr lang="en-US" sz="2298" spc="137">
                <a:solidFill>
                  <a:srgbClr val="000000"/>
                </a:solidFill>
                <a:latin typeface="DM Sans Bold"/>
                <a:ea typeface="DM Sans Bold"/>
                <a:cs typeface="DM Sans Bold"/>
                <a:sym typeface="DM Sans Bold"/>
              </a:rPr>
              <a:t>Latent Semantic Analysis (LSA): </a:t>
            </a:r>
            <a:r>
              <a:rPr lang="en-US" sz="2298" spc="137">
                <a:solidFill>
                  <a:srgbClr val="000000"/>
                </a:solidFill>
                <a:latin typeface="DM Sans"/>
                <a:ea typeface="DM Sans"/>
                <a:cs typeface="DM Sans"/>
                <a:sym typeface="DM Sans"/>
              </a:rPr>
              <a:t>LSA is used to identify and extract the most important sentences from the video transcript. It works by analyzing the relationships between words and sentences, creating a matrix that highlights the most relevant content.</a:t>
            </a:r>
          </a:p>
          <a:p>
            <a:pPr marL="496253" lvl="1" indent="-248127" algn="l">
              <a:lnSpc>
                <a:spcPts val="3103"/>
              </a:lnSpc>
              <a:buFont typeface="Arial"/>
              <a:buChar char="•"/>
            </a:pPr>
            <a:r>
              <a:rPr lang="en-US" sz="2298" spc="137">
                <a:solidFill>
                  <a:srgbClr val="000000"/>
                </a:solidFill>
                <a:latin typeface="DM Sans Bold"/>
                <a:ea typeface="DM Sans Bold"/>
                <a:cs typeface="DM Sans Bold"/>
                <a:sym typeface="DM Sans Bold"/>
              </a:rPr>
              <a:t>Abstractive Summarization (Transformer Models):</a:t>
            </a:r>
          </a:p>
          <a:p>
            <a:pPr marL="992506" lvl="2" indent="-330835" algn="l">
              <a:lnSpc>
                <a:spcPts val="3103"/>
              </a:lnSpc>
              <a:buFont typeface="Arial"/>
              <a:buChar char="⚬"/>
            </a:pPr>
            <a:r>
              <a:rPr lang="en-US" sz="2298" spc="137">
                <a:solidFill>
                  <a:srgbClr val="000000"/>
                </a:solidFill>
                <a:latin typeface="DM Sans Bold"/>
                <a:ea typeface="DM Sans Bold"/>
                <a:cs typeface="DM Sans Bold"/>
                <a:sym typeface="DM Sans Bold"/>
              </a:rPr>
              <a:t>Transformer Models (e.g., BERT, GPT):</a:t>
            </a:r>
            <a:r>
              <a:rPr lang="en-US" sz="2298" spc="137">
                <a:solidFill>
                  <a:srgbClr val="000000"/>
                </a:solidFill>
                <a:latin typeface="DM Sans"/>
                <a:ea typeface="DM Sans"/>
                <a:cs typeface="DM Sans"/>
                <a:sym typeface="DM Sans"/>
              </a:rPr>
              <a:t> These models are trained on vast amounts of text data to understand context and generate new, coherent sentences that summarize the content. Unlike extractive methods, transformer models can create summaries that are more fluent and human-like.</a:t>
            </a:r>
          </a:p>
          <a:p>
            <a:pPr marL="496253" lvl="1" indent="-248127" algn="l">
              <a:lnSpc>
                <a:spcPts val="3103"/>
              </a:lnSpc>
              <a:buFont typeface="Arial"/>
              <a:buChar char="•"/>
            </a:pPr>
            <a:r>
              <a:rPr lang="en-US" sz="2298" spc="137">
                <a:solidFill>
                  <a:srgbClr val="000000"/>
                </a:solidFill>
                <a:latin typeface="DM Sans Bold"/>
                <a:ea typeface="DM Sans Bold"/>
                <a:cs typeface="DM Sans Bold"/>
                <a:sym typeface="DM Sans Bold"/>
              </a:rPr>
              <a:t>Combined Approach:</a:t>
            </a:r>
            <a:r>
              <a:rPr lang="en-US" sz="2298" spc="137">
                <a:solidFill>
                  <a:srgbClr val="000000"/>
                </a:solidFill>
                <a:latin typeface="DM Sans"/>
                <a:ea typeface="DM Sans"/>
                <a:cs typeface="DM Sans"/>
                <a:sym typeface="DM Sans"/>
              </a:rPr>
              <a:t> The system leverages both techniques to ensure that the summary is both comprehensive and easy to understand.</a:t>
            </a:r>
          </a:p>
          <a:p>
            <a:pPr algn="l">
              <a:lnSpc>
                <a:spcPts val="2698"/>
              </a:lnSpc>
              <a:spcBef>
                <a:spcPct val="0"/>
              </a:spcBef>
            </a:pPr>
            <a:endParaRPr lang="en-US" sz="2298" spc="137">
              <a:solidFill>
                <a:srgbClr val="000000"/>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txBody>
          <a:bodyPr/>
          <a:lstStyle/>
          <a:p>
            <a:endParaRPr lang="en-IN"/>
          </a:p>
        </p:txBody>
      </p:sp>
      <p:sp>
        <p:nvSpPr>
          <p:cNvPr id="3" name="Freeform 3"/>
          <p:cNvSpPr/>
          <p:nvPr/>
        </p:nvSpPr>
        <p:spPr>
          <a:xfrm>
            <a:off x="-1573240" y="8893298"/>
            <a:ext cx="4051334" cy="2765036"/>
          </a:xfrm>
          <a:custGeom>
            <a:avLst/>
            <a:gdLst/>
            <a:ahLst/>
            <a:cxnLst/>
            <a:rect l="l" t="t" r="r" b="b"/>
            <a:pathLst>
              <a:path w="4051334" h="2765036">
                <a:moveTo>
                  <a:pt x="0" y="0"/>
                </a:moveTo>
                <a:lnTo>
                  <a:pt x="4051334" y="0"/>
                </a:lnTo>
                <a:lnTo>
                  <a:pt x="4051334" y="2765036"/>
                </a:lnTo>
                <a:lnTo>
                  <a:pt x="0" y="276503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15262955" y="8864586"/>
            <a:ext cx="4602314" cy="3618569"/>
          </a:xfrm>
          <a:custGeom>
            <a:avLst/>
            <a:gdLst/>
            <a:ahLst/>
            <a:cxnLst/>
            <a:rect l="l" t="t" r="r" b="b"/>
            <a:pathLst>
              <a:path w="4602314" h="3618569">
                <a:moveTo>
                  <a:pt x="0" y="0"/>
                </a:moveTo>
                <a:lnTo>
                  <a:pt x="4602314" y="0"/>
                </a:lnTo>
                <a:lnTo>
                  <a:pt x="4602314" y="3618569"/>
                </a:lnTo>
                <a:lnTo>
                  <a:pt x="0" y="3618569"/>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en-IN"/>
          </a:p>
        </p:txBody>
      </p:sp>
      <p:sp>
        <p:nvSpPr>
          <p:cNvPr id="5" name="Freeform 5"/>
          <p:cNvSpPr/>
          <p:nvPr/>
        </p:nvSpPr>
        <p:spPr>
          <a:xfrm>
            <a:off x="-674156" y="-1322787"/>
            <a:ext cx="4224468" cy="2645573"/>
          </a:xfrm>
          <a:custGeom>
            <a:avLst/>
            <a:gdLst/>
            <a:ahLst/>
            <a:cxnLst/>
            <a:rect l="l" t="t" r="r" b="b"/>
            <a:pathLst>
              <a:path w="4224468" h="2645573">
                <a:moveTo>
                  <a:pt x="0" y="0"/>
                </a:moveTo>
                <a:lnTo>
                  <a:pt x="4224468" y="0"/>
                </a:lnTo>
                <a:lnTo>
                  <a:pt x="4224468" y="2645574"/>
                </a:lnTo>
                <a:lnTo>
                  <a:pt x="0" y="2645574"/>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txBody>
          <a:bodyPr/>
          <a:lstStyle/>
          <a:p>
            <a:endParaRPr lang="en-IN"/>
          </a:p>
        </p:txBody>
      </p:sp>
      <p:sp>
        <p:nvSpPr>
          <p:cNvPr id="6" name="Freeform 6"/>
          <p:cNvSpPr/>
          <p:nvPr/>
        </p:nvSpPr>
        <p:spPr>
          <a:xfrm>
            <a:off x="11101574" y="9560661"/>
            <a:ext cx="3169280" cy="2226419"/>
          </a:xfrm>
          <a:custGeom>
            <a:avLst/>
            <a:gdLst/>
            <a:ahLst/>
            <a:cxnLst/>
            <a:rect l="l" t="t" r="r" b="b"/>
            <a:pathLst>
              <a:path w="3169280" h="2226419">
                <a:moveTo>
                  <a:pt x="0" y="0"/>
                </a:moveTo>
                <a:lnTo>
                  <a:pt x="3169280" y="0"/>
                </a:lnTo>
                <a:lnTo>
                  <a:pt x="3169280" y="2226419"/>
                </a:lnTo>
                <a:lnTo>
                  <a:pt x="0" y="2226419"/>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IN"/>
          </a:p>
        </p:txBody>
      </p:sp>
      <p:sp>
        <p:nvSpPr>
          <p:cNvPr id="7" name="Freeform 7"/>
          <p:cNvSpPr/>
          <p:nvPr/>
        </p:nvSpPr>
        <p:spPr>
          <a:xfrm>
            <a:off x="9653627" y="-3037933"/>
            <a:ext cx="5493058" cy="4114800"/>
          </a:xfrm>
          <a:custGeom>
            <a:avLst/>
            <a:gdLst/>
            <a:ahLst/>
            <a:cxnLst/>
            <a:rect l="l" t="t" r="r" b="b"/>
            <a:pathLst>
              <a:path w="5493058" h="4114800">
                <a:moveTo>
                  <a:pt x="0" y="0"/>
                </a:moveTo>
                <a:lnTo>
                  <a:pt x="5493058" y="0"/>
                </a:lnTo>
                <a:lnTo>
                  <a:pt x="5493058" y="4114800"/>
                </a:lnTo>
                <a:lnTo>
                  <a:pt x="0" y="4114800"/>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IN"/>
          </a:p>
        </p:txBody>
      </p:sp>
      <p:sp>
        <p:nvSpPr>
          <p:cNvPr id="8" name="Freeform 8"/>
          <p:cNvSpPr/>
          <p:nvPr/>
        </p:nvSpPr>
        <p:spPr>
          <a:xfrm rot="-5400000">
            <a:off x="4745771" y="-1877331"/>
            <a:ext cx="2892762" cy="2919301"/>
          </a:xfrm>
          <a:custGeom>
            <a:avLst/>
            <a:gdLst/>
            <a:ahLst/>
            <a:cxnLst/>
            <a:rect l="l" t="t" r="r" b="b"/>
            <a:pathLst>
              <a:path w="2892762" h="2919301">
                <a:moveTo>
                  <a:pt x="0" y="0"/>
                </a:moveTo>
                <a:lnTo>
                  <a:pt x="2892761" y="0"/>
                </a:lnTo>
                <a:lnTo>
                  <a:pt x="2892761" y="2919301"/>
                </a:lnTo>
                <a:lnTo>
                  <a:pt x="0" y="2919301"/>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IN"/>
          </a:p>
        </p:txBody>
      </p:sp>
      <p:sp>
        <p:nvSpPr>
          <p:cNvPr id="9" name="Freeform 9"/>
          <p:cNvSpPr/>
          <p:nvPr/>
        </p:nvSpPr>
        <p:spPr>
          <a:xfrm>
            <a:off x="2932282" y="9271808"/>
            <a:ext cx="2587020" cy="2386526"/>
          </a:xfrm>
          <a:custGeom>
            <a:avLst/>
            <a:gdLst/>
            <a:ahLst/>
            <a:cxnLst/>
            <a:rect l="l" t="t" r="r" b="b"/>
            <a:pathLst>
              <a:path w="2587020" h="2386526">
                <a:moveTo>
                  <a:pt x="0" y="0"/>
                </a:moveTo>
                <a:lnTo>
                  <a:pt x="2587020" y="0"/>
                </a:lnTo>
                <a:lnTo>
                  <a:pt x="2587020" y="2386526"/>
                </a:lnTo>
                <a:lnTo>
                  <a:pt x="0" y="2386526"/>
                </a:lnTo>
                <a:lnTo>
                  <a:pt x="0" y="0"/>
                </a:lnTo>
                <a:close/>
              </a:path>
            </a:pathLst>
          </a:custGeom>
          <a:blipFill>
            <a:blip r:embed="rId15">
              <a:extLst>
                <a:ext uri="{96DAC541-7B7A-43D3-8B79-37D633B846F1}">
                  <asvg:svgBlip xmlns:asvg="http://schemas.microsoft.com/office/drawing/2016/SVG/main" r:embed="rId16"/>
                </a:ext>
              </a:extLst>
            </a:blip>
            <a:stretch>
              <a:fillRect/>
            </a:stretch>
          </a:blipFill>
          <a:ln cap="sq">
            <a:noFill/>
            <a:prstDash val="solid"/>
            <a:miter/>
          </a:ln>
        </p:spPr>
        <p:txBody>
          <a:bodyPr/>
          <a:lstStyle/>
          <a:p>
            <a:endParaRPr lang="en-IN"/>
          </a:p>
        </p:txBody>
      </p:sp>
      <p:sp>
        <p:nvSpPr>
          <p:cNvPr id="10" name="Freeform 10"/>
          <p:cNvSpPr/>
          <p:nvPr/>
        </p:nvSpPr>
        <p:spPr>
          <a:xfrm>
            <a:off x="15262955" y="-1072630"/>
            <a:ext cx="1996345" cy="2149497"/>
          </a:xfrm>
          <a:custGeom>
            <a:avLst/>
            <a:gdLst/>
            <a:ahLst/>
            <a:cxnLst/>
            <a:rect l="l" t="t" r="r" b="b"/>
            <a:pathLst>
              <a:path w="1996345" h="2149497">
                <a:moveTo>
                  <a:pt x="0" y="0"/>
                </a:moveTo>
                <a:lnTo>
                  <a:pt x="1996345" y="0"/>
                </a:lnTo>
                <a:lnTo>
                  <a:pt x="1996345" y="2149497"/>
                </a:lnTo>
                <a:lnTo>
                  <a:pt x="0" y="2149497"/>
                </a:lnTo>
                <a:lnTo>
                  <a:pt x="0" y="0"/>
                </a:lnTo>
                <a:close/>
              </a:path>
            </a:pathLst>
          </a:custGeom>
          <a:blipFill>
            <a:blip r:embed="rId17">
              <a:extLst>
                <a:ext uri="{96DAC541-7B7A-43D3-8B79-37D633B846F1}">
                  <asvg:svgBlip xmlns:asvg="http://schemas.microsoft.com/office/drawing/2016/SVG/main" r:embed="rId18"/>
                </a:ext>
              </a:extLst>
            </a:blip>
            <a:stretch>
              <a:fillRect/>
            </a:stretch>
          </a:blipFill>
          <a:ln cap="sq">
            <a:noFill/>
            <a:prstDash val="solid"/>
            <a:miter/>
          </a:ln>
        </p:spPr>
        <p:txBody>
          <a:bodyPr/>
          <a:lstStyle/>
          <a:p>
            <a:endParaRPr lang="en-IN"/>
          </a:p>
        </p:txBody>
      </p:sp>
      <p:sp>
        <p:nvSpPr>
          <p:cNvPr id="11" name="TextBox 11"/>
          <p:cNvSpPr txBox="1"/>
          <p:nvPr/>
        </p:nvSpPr>
        <p:spPr>
          <a:xfrm>
            <a:off x="0" y="4011744"/>
            <a:ext cx="11481468" cy="4812988"/>
          </a:xfrm>
          <a:prstGeom prst="rect">
            <a:avLst/>
          </a:prstGeom>
        </p:spPr>
        <p:txBody>
          <a:bodyPr lIns="0" tIns="0" rIns="0" bIns="0" rtlCol="0" anchor="t">
            <a:spAutoFit/>
          </a:bodyPr>
          <a:lstStyle/>
          <a:p>
            <a:pPr marL="539754" lvl="1" indent="-269877" algn="ctr">
              <a:lnSpc>
                <a:spcPts val="3500"/>
              </a:lnSpc>
              <a:buFont typeface="Arial"/>
              <a:buChar char="•"/>
            </a:pPr>
            <a:r>
              <a:rPr lang="en-US" sz="2500">
                <a:solidFill>
                  <a:srgbClr val="000000"/>
                </a:solidFill>
                <a:latin typeface="Canva Sans Bold"/>
                <a:ea typeface="Canva Sans Bold"/>
                <a:cs typeface="Canva Sans Bold"/>
                <a:sym typeface="Canva Sans Bold"/>
              </a:rPr>
              <a:t>NLP Integration</a:t>
            </a:r>
            <a:r>
              <a:rPr lang="en-US" sz="2500">
                <a:solidFill>
                  <a:srgbClr val="000000"/>
                </a:solidFill>
                <a:latin typeface="Canva Sans"/>
                <a:ea typeface="Canva Sans"/>
                <a:cs typeface="Canva Sans"/>
                <a:sym typeface="Canva Sans"/>
              </a:rPr>
              <a:t>: The proposed system effectively integrates NLP techniques to produce high-quality summaries. The extractive component ensures that key points are not missed, while the abstractive component enhances readability and fluency.</a:t>
            </a:r>
          </a:p>
          <a:p>
            <a:pPr marL="539754" lvl="1" indent="-269877" algn="ctr">
              <a:lnSpc>
                <a:spcPts val="3500"/>
              </a:lnSpc>
              <a:buFont typeface="Arial"/>
              <a:buChar char="•"/>
            </a:pPr>
            <a:r>
              <a:rPr lang="en-US" sz="2500">
                <a:solidFill>
                  <a:srgbClr val="000000"/>
                </a:solidFill>
                <a:latin typeface="Canva Sans Bold"/>
                <a:ea typeface="Canva Sans Bold"/>
                <a:cs typeface="Canva Sans Bold"/>
                <a:sym typeface="Canva Sans Bold"/>
              </a:rPr>
              <a:t>User-Centric Design:</a:t>
            </a:r>
            <a:r>
              <a:rPr lang="en-US" sz="2500">
                <a:solidFill>
                  <a:srgbClr val="000000"/>
                </a:solidFill>
                <a:latin typeface="Canva Sans"/>
                <a:ea typeface="Canva Sans"/>
                <a:cs typeface="Canva Sans"/>
                <a:sym typeface="Canva Sans"/>
              </a:rPr>
              <a:t> The system is designed with the user in mind, offering customizable summary lengths and allowing users to focus on the most relevant content.</a:t>
            </a:r>
          </a:p>
          <a:p>
            <a:pPr marL="539754" lvl="1" indent="-269877" algn="ctr">
              <a:lnSpc>
                <a:spcPts val="3500"/>
              </a:lnSpc>
              <a:buFont typeface="Arial"/>
              <a:buChar char="•"/>
            </a:pPr>
            <a:r>
              <a:rPr lang="en-US" sz="2500">
                <a:solidFill>
                  <a:srgbClr val="000000"/>
                </a:solidFill>
                <a:latin typeface="Canva Sans Bold"/>
                <a:ea typeface="Canva Sans Bold"/>
                <a:cs typeface="Canva Sans Bold"/>
                <a:sym typeface="Canva Sans Bold"/>
              </a:rPr>
              <a:t>Scalability and Flexibility:</a:t>
            </a:r>
            <a:r>
              <a:rPr lang="en-US" sz="2500">
                <a:solidFill>
                  <a:srgbClr val="000000"/>
                </a:solidFill>
                <a:latin typeface="Canva Sans"/>
                <a:ea typeface="Canva Sans"/>
                <a:cs typeface="Canva Sans"/>
                <a:sym typeface="Canva Sans"/>
              </a:rPr>
              <a:t> The system can handle a wide range of video content, regardless of language or complexity, making it a versatile tool for various applications.</a:t>
            </a:r>
          </a:p>
          <a:p>
            <a:pPr algn="ctr">
              <a:lnSpc>
                <a:spcPts val="3500"/>
              </a:lnSpc>
            </a:pPr>
            <a:endParaRPr lang="en-US" sz="2500">
              <a:solidFill>
                <a:srgbClr val="000000"/>
              </a:solidFill>
              <a:latin typeface="Canva Sans"/>
              <a:ea typeface="Canva Sans"/>
              <a:cs typeface="Canva Sans"/>
              <a:sym typeface="Canva Sans"/>
            </a:endParaRPr>
          </a:p>
        </p:txBody>
      </p:sp>
      <p:sp>
        <p:nvSpPr>
          <p:cNvPr id="12" name="Freeform 12"/>
          <p:cNvSpPr/>
          <p:nvPr/>
        </p:nvSpPr>
        <p:spPr>
          <a:xfrm>
            <a:off x="12124642" y="3035233"/>
            <a:ext cx="4292424" cy="3870986"/>
          </a:xfrm>
          <a:custGeom>
            <a:avLst/>
            <a:gdLst/>
            <a:ahLst/>
            <a:cxnLst/>
            <a:rect l="l" t="t" r="r" b="b"/>
            <a:pathLst>
              <a:path w="4292424" h="3870986">
                <a:moveTo>
                  <a:pt x="0" y="0"/>
                </a:moveTo>
                <a:lnTo>
                  <a:pt x="4292424" y="0"/>
                </a:lnTo>
                <a:lnTo>
                  <a:pt x="4292424" y="3870986"/>
                </a:lnTo>
                <a:lnTo>
                  <a:pt x="0" y="3870986"/>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IN"/>
          </a:p>
        </p:txBody>
      </p:sp>
      <p:sp>
        <p:nvSpPr>
          <p:cNvPr id="13" name="Freeform 13"/>
          <p:cNvSpPr/>
          <p:nvPr/>
        </p:nvSpPr>
        <p:spPr>
          <a:xfrm>
            <a:off x="12686214" y="3778476"/>
            <a:ext cx="4100937" cy="4575082"/>
          </a:xfrm>
          <a:custGeom>
            <a:avLst/>
            <a:gdLst/>
            <a:ahLst/>
            <a:cxnLst/>
            <a:rect l="l" t="t" r="r" b="b"/>
            <a:pathLst>
              <a:path w="4100937" h="4575082">
                <a:moveTo>
                  <a:pt x="0" y="0"/>
                </a:moveTo>
                <a:lnTo>
                  <a:pt x="4100937" y="0"/>
                </a:lnTo>
                <a:lnTo>
                  <a:pt x="4100937" y="4575081"/>
                </a:lnTo>
                <a:lnTo>
                  <a:pt x="0" y="4575081"/>
                </a:lnTo>
                <a:lnTo>
                  <a:pt x="0" y="0"/>
                </a:lnTo>
                <a:close/>
              </a:path>
            </a:pathLst>
          </a:custGeom>
          <a:blipFill>
            <a:blip r:embed="rId21">
              <a:extLst>
                <a:ext uri="{96DAC541-7B7A-43D3-8B79-37D633B846F1}">
                  <asvg:svgBlip xmlns:asvg="http://schemas.microsoft.com/office/drawing/2016/SVG/main" r:embed="rId22"/>
                </a:ext>
              </a:extLst>
            </a:blip>
            <a:stretch>
              <a:fillRect/>
            </a:stretch>
          </a:blipFill>
        </p:spPr>
        <p:txBody>
          <a:bodyPr/>
          <a:lstStyle/>
          <a:p>
            <a:endParaRPr lang="en-IN"/>
          </a:p>
        </p:txBody>
      </p:sp>
      <p:sp>
        <p:nvSpPr>
          <p:cNvPr id="14" name="TextBox 14"/>
          <p:cNvSpPr txBox="1"/>
          <p:nvPr/>
        </p:nvSpPr>
        <p:spPr>
          <a:xfrm>
            <a:off x="-293104" y="857250"/>
            <a:ext cx="18288000" cy="3143078"/>
          </a:xfrm>
          <a:prstGeom prst="rect">
            <a:avLst/>
          </a:prstGeom>
        </p:spPr>
        <p:txBody>
          <a:bodyPr lIns="0" tIns="0" rIns="0" bIns="0" rtlCol="0" anchor="t">
            <a:spAutoFit/>
          </a:bodyPr>
          <a:lstStyle/>
          <a:p>
            <a:pPr algn="ctr">
              <a:lnSpc>
                <a:spcPts val="12600"/>
              </a:lnSpc>
            </a:pPr>
            <a:r>
              <a:rPr lang="en-US" sz="9000">
                <a:solidFill>
                  <a:srgbClr val="000000"/>
                </a:solidFill>
                <a:latin typeface="Canva Sans Bold"/>
                <a:ea typeface="Canva Sans Bold"/>
                <a:cs typeface="Canva Sans Bold"/>
                <a:sym typeface="Canva Sans Bold"/>
              </a:rPr>
              <a:t>Explanation of the Proposed System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EA715EF7060C64A8406331CEA4CF5A3" ma:contentTypeVersion="6" ma:contentTypeDescription="Create a new document." ma:contentTypeScope="" ma:versionID="092cdfb4ecb3da002e0cb7536faf7e91">
  <xsd:schema xmlns:xsd="http://www.w3.org/2001/XMLSchema" xmlns:xs="http://www.w3.org/2001/XMLSchema" xmlns:p="http://schemas.microsoft.com/office/2006/metadata/properties" xmlns:ns3="2e4beba0-2e26-4933-8966-fb93c913ea05" targetNamespace="http://schemas.microsoft.com/office/2006/metadata/properties" ma:root="true" ma:fieldsID="cad3f33b8afdca70ccf5220d77aea72d" ns3:_="">
    <xsd:import namespace="2e4beba0-2e26-4933-8966-fb93c913ea05"/>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e4beba0-2e26-4933-8966-fb93c913ea05"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2e4beba0-2e26-4933-8966-fb93c913ea0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4076FF5-8C72-4D5F-969B-22870FA63990}">
  <ds:schemaRefs>
    <ds:schemaRef ds:uri="http://schemas.microsoft.com/office/2006/metadata/contentType"/>
    <ds:schemaRef ds:uri="http://schemas.microsoft.com/office/2006/metadata/properties/metaAttributes"/>
    <ds:schemaRef ds:uri="http://www.w3.org/2000/xmlns/"/>
    <ds:schemaRef ds:uri="http://www.w3.org/2001/XMLSchema"/>
    <ds:schemaRef ds:uri="2e4beba0-2e26-4933-8966-fb93c913ea0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79CF78B-54C4-4C06-ACEC-95B23502D5E5}">
  <ds:schemaRefs>
    <ds:schemaRef ds:uri="http://schemas.microsoft.com/office/2006/metadata/properties"/>
    <ds:schemaRef ds:uri="http://www.w3.org/2000/xmlns/"/>
    <ds:schemaRef ds:uri="2e4beba0-2e26-4933-8966-fb93c913ea05"/>
    <ds:schemaRef ds:uri="http://www.w3.org/2001/XMLSchema-instance"/>
    <ds:schemaRef ds:uri="http://schemas.microsoft.com/office/infopath/2007/PartnerControls"/>
  </ds:schemaRefs>
</ds:datastoreItem>
</file>

<file path=customXml/itemProps3.xml><?xml version="1.0" encoding="utf-8"?>
<ds:datastoreItem xmlns:ds="http://schemas.openxmlformats.org/officeDocument/2006/customXml" ds:itemID="{58105639-60C0-4781-86FF-16BBF4DDF0F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1412</Words>
  <Application>Microsoft Office PowerPoint</Application>
  <PresentationFormat>Custom</PresentationFormat>
  <Paragraphs>103</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DM Sans Bold</vt:lpstr>
      <vt:lpstr>Canva Sans Bold</vt:lpstr>
      <vt:lpstr>Arial</vt:lpstr>
      <vt:lpstr>DM Sans</vt:lpstr>
      <vt:lpstr>Canva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YT Sprint Project Presentation</dc:title>
  <dc:creator>Fasi M</dc:creator>
  <cp:lastModifiedBy>Mohd Abdul Aleem</cp:lastModifiedBy>
  <cp:revision>2</cp:revision>
  <dcterms:created xsi:type="dcterms:W3CDTF">2006-08-16T00:00:00Z</dcterms:created>
  <dcterms:modified xsi:type="dcterms:W3CDTF">2024-08-20T17:07:18Z</dcterms:modified>
  <dc:identifier>DAGOYB8Ie9I</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0x0101005EA715EF7060C64A8406331CEA4CF5A3</vt:lpwstr>
  </property>
</Properties>
</file>